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1" r:id="rId1"/>
    <p:sldMasterId id="2147483816" r:id="rId2"/>
  </p:sldMasterIdLst>
  <p:notesMasterIdLst>
    <p:notesMasterId r:id="rId22"/>
  </p:notesMasterIdLst>
  <p:sldIdLst>
    <p:sldId id="325" r:id="rId3"/>
    <p:sldId id="326" r:id="rId4"/>
    <p:sldId id="327" r:id="rId5"/>
    <p:sldId id="313" r:id="rId6"/>
    <p:sldId id="312" r:id="rId7"/>
    <p:sldId id="324" r:id="rId8"/>
    <p:sldId id="314" r:id="rId9"/>
    <p:sldId id="323" r:id="rId10"/>
    <p:sldId id="316" r:id="rId11"/>
    <p:sldId id="321" r:id="rId12"/>
    <p:sldId id="317" r:id="rId13"/>
    <p:sldId id="315" r:id="rId14"/>
    <p:sldId id="322" r:id="rId15"/>
    <p:sldId id="305" r:id="rId16"/>
    <p:sldId id="318" r:id="rId17"/>
    <p:sldId id="319" r:id="rId18"/>
    <p:sldId id="320" r:id="rId19"/>
    <p:sldId id="311" r:id="rId20"/>
    <p:sldId id="328"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Dworman" initials="LD"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549" autoAdjust="0"/>
    <p:restoredTop sz="73908" autoAdjust="0"/>
  </p:normalViewPr>
  <p:slideViewPr>
    <p:cSldViewPr snapToGrid="0">
      <p:cViewPr>
        <p:scale>
          <a:sx n="95" d="100"/>
          <a:sy n="95" d="100"/>
        </p:scale>
        <p:origin x="-864" y="-96"/>
      </p:cViewPr>
      <p:guideLst>
        <p:guide orient="horz" pos="2160"/>
        <p:guide pos="3840"/>
      </p:guideLst>
    </p:cSldViewPr>
  </p:slideViewPr>
  <p:outlineViewPr>
    <p:cViewPr>
      <p:scale>
        <a:sx n="33" d="100"/>
        <a:sy n="33" d="100"/>
      </p:scale>
      <p:origin x="0" y="-255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3EEDF1-58CB-4656-84D9-440CA8412AC9}" type="datetimeFigureOut">
              <a:rPr lang="en-US" smtClean="0"/>
              <a:pPr/>
              <a:t>7/21/2017</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13D684-F85B-4133-BA8C-3BFE77AAA7EA}" type="slidenum">
              <a:rPr lang="en-US" smtClean="0"/>
              <a:pPr/>
              <a:t>‹#›</a:t>
            </a:fld>
            <a:endParaRPr lang="fr-FR"/>
          </a:p>
        </p:txBody>
      </p:sp>
    </p:spTree>
    <p:extLst>
      <p:ext uri="{BB962C8B-B14F-4D97-AF65-F5344CB8AC3E}">
        <p14:creationId xmlns:p14="http://schemas.microsoft.com/office/powerpoint/2010/main" val="3151775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b="1" dirty="0"/>
              <a:t>Remarque :  Il s'agit d'une diapositive de couverture. Elle ne fait pas partie des diapositives numérotées dans le Guide du formateur. </a:t>
            </a:r>
            <a:r>
              <a:rPr lang="fr-FR" smtClean="0"/>
              <a:t> </a:t>
            </a:r>
          </a:p>
          <a:p>
            <a:pPr eaLnBrk="1" hangingPunct="1">
              <a:spcBef>
                <a:spcPct val="0"/>
              </a:spcBef>
            </a:pPr>
            <a:endParaRPr lang="fr-FR" dirty="0"/>
          </a:p>
        </p:txBody>
      </p:sp>
      <p:sp>
        <p:nvSpPr>
          <p:cNvPr id="33796" name="Slide Number Placeholder 3"/>
          <p:cNvSpPr>
            <a:spLocks noGrp="1"/>
          </p:cNvSpPr>
          <p:nvPr>
            <p:ph type="sldNum" sz="quarter" idx="5"/>
          </p:nvPr>
        </p:nvSpPr>
        <p:spPr bwMode="auto">
          <a:noFill/>
          <a:ln>
            <a:miter lim="800000"/>
            <a:headEnd/>
            <a:tailEnd/>
          </a:ln>
        </p:spPr>
        <p:txBody>
          <a:bodyPr/>
          <a:lstStyle/>
          <a:p>
            <a:fld id="{F92A7E51-C274-4468-BF96-9236C4FF08EC}" type="slidenum">
              <a:rPr lang="en-US">
                <a:solidFill>
                  <a:prstClr val="black"/>
                </a:solidFill>
              </a:rPr>
              <a:pPr/>
              <a:t>1</a:t>
            </a:fld>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Malgré les risques, nous savons que dans de nombreux contextes dans lesquels nous travaillons, la médiation est la seule solution, et est considérée comme une méthode permettant de résoudre les problèmes familiaux. Il est courant que les survivantes nous demandent de servir de médiateur ou de les soutenir tout au long du processus de médiation.  </a:t>
            </a:r>
          </a:p>
          <a:p>
            <a:endParaRPr lang="fr-FR" dirty="0"/>
          </a:p>
          <a:p>
            <a:r>
              <a:rPr lang="fr-FR" smtClean="0"/>
              <a:t>Il est important de discuter en privé de la médiation avec la survivante avant qu'elle s'engage dans le processus, afin de s'assurer qu'elle comprend bien les risques associés. </a:t>
            </a:r>
          </a:p>
          <a:p>
            <a:endParaRPr lang="fr-FR" baseline="0" dirty="0"/>
          </a:p>
          <a:p>
            <a:r>
              <a:rPr lang="fr-FR" smtClean="0"/>
              <a:t>Entre autres risques pour la survivante, elle devra </a:t>
            </a:r>
            <a:r>
              <a:rPr lang="fr-FR" sz="1800" dirty="0"/>
              <a:t>faire face à son agresseur, elle sera invitée à faire des compromis ou à renoncer à quelque chose, ce qui suppose qu'elle a fait quelque chose de mal, le médiateur peut ne pas être impartial, ni être au courant des dynamiques de maltraitances, et les actes de violence peuvent augmenter après le processus.</a:t>
            </a:r>
          </a:p>
          <a:p>
            <a:endParaRPr lang="fr-FR" baseline="0" dirty="0"/>
          </a:p>
          <a:p>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10</a:t>
            </a:fld>
            <a:endParaRPr lang="fr-FR"/>
          </a:p>
        </p:txBody>
      </p:sp>
    </p:spTree>
    <p:extLst>
      <p:ext uri="{BB962C8B-B14F-4D97-AF65-F5344CB8AC3E}">
        <p14:creationId xmlns:p14="http://schemas.microsoft.com/office/powerpoint/2010/main" val="29897733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Même dans les cas où nous avons discuté avec la survivante des risques de la médiation, elle peut néanmoins décider d'en faire la demande. Dans ce cas, différentes précautions et techniques peuvent rendre le processus plus sûr et plus souple et faire en sorte qu'il accompagne mieux la survivante.</a:t>
            </a:r>
          </a:p>
          <a:p>
            <a:endParaRPr lang="fr-FR" dirty="0"/>
          </a:p>
          <a:p>
            <a:r>
              <a:rPr lang="fr-FR" smtClean="0"/>
              <a:t>Examinons de plus près le rôle de l'intervenant.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11</a:t>
            </a:fld>
            <a:endParaRPr lang="fr-FR"/>
          </a:p>
        </p:txBody>
      </p:sp>
    </p:spTree>
    <p:extLst>
      <p:ext uri="{BB962C8B-B14F-4D97-AF65-F5344CB8AC3E}">
        <p14:creationId xmlns:p14="http://schemas.microsoft.com/office/powerpoint/2010/main" val="4693764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Si une survivante choisit de recourir au processus de médiation, il est important pour vous de bien comprendre quel peut et doit être votre rôle en tant qu'intervenant. Le plus important est de se rappeler que vous ne devez JAMAIS servir de médiateur. Votre rôle consiste à défendre et à soutenir la survivante avant, et vous ne pouvez donc pas être impartial(e).</a:t>
            </a:r>
          </a:p>
          <a:p>
            <a:endParaRPr lang="fr-FR" baseline="0" dirty="0"/>
          </a:p>
          <a:p>
            <a:r>
              <a:rPr lang="fr-FR" smtClean="0"/>
              <a:t>Vous devez défendre et soutenir la survivante tout au long de la médiation : avant, pendant et après le processus. Vous devez fournir à la survivante autant d'informations que possible pour vous assurer qu'elle est à l'aise et traitée équitablement pendant la médiation.</a:t>
            </a:r>
          </a:p>
          <a:p>
            <a:endParaRPr lang="fr-FR" baseline="0" dirty="0"/>
          </a:p>
          <a:p>
            <a:r>
              <a:rPr lang="fr-FR" smtClean="0"/>
              <a:t>Vous pouvez également travailler avec le médiateur tout au long du processus de médiation afin de vous assurer qu'il comprend les dynamiques du pouvoir dans les relations violentes, et qu'il connaît les besoins de la survivante tout au long du processus. </a:t>
            </a:r>
          </a:p>
          <a:p>
            <a:endParaRPr lang="fr-FR" b="1" baseline="0" dirty="0"/>
          </a:p>
          <a:p>
            <a:r>
              <a:rPr lang="fr-FR" b="1" baseline="0" dirty="0"/>
              <a:t>*Notez que certains de ces rôles peuvent nécessiter la présence de l'intervenant lors de la négociation. Bien que ce soit une option, il peut ne pas être approprié ou sûr pour les intervenants d'y participer dans certaines situations. De plus, l'intervenant ne devrait jamais se sentir obligé de participer à la séance de médiation, même si les survivantes en font la demande.* </a:t>
            </a:r>
          </a:p>
        </p:txBody>
      </p:sp>
      <p:sp>
        <p:nvSpPr>
          <p:cNvPr id="4" name="Slide Number Placeholder 3"/>
          <p:cNvSpPr>
            <a:spLocks noGrp="1"/>
          </p:cNvSpPr>
          <p:nvPr>
            <p:ph type="sldNum" sz="quarter" idx="10"/>
          </p:nvPr>
        </p:nvSpPr>
        <p:spPr/>
        <p:txBody>
          <a:bodyPr/>
          <a:lstStyle/>
          <a:p>
            <a:fld id="{D013D684-F85B-4133-BA8C-3BFE77AAA7EA}" type="slidenum">
              <a:rPr lang="en-US" smtClean="0"/>
              <a:pPr/>
              <a:t>12</a:t>
            </a:fld>
            <a:endParaRPr lang="fr-FR"/>
          </a:p>
        </p:txBody>
      </p:sp>
    </p:spTree>
    <p:extLst>
      <p:ext uri="{BB962C8B-B14F-4D97-AF65-F5344CB8AC3E}">
        <p14:creationId xmlns:p14="http://schemas.microsoft.com/office/powerpoint/2010/main" val="23452615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Bien qu'il y ait des risques associés à la médiation, la médiation aura quand même lieu dans de nombreux cas. Dans ce cas, votre participation en tant qu'intervenant peut présenter certains avantages et contribuer à influencer le processus. </a:t>
            </a:r>
          </a:p>
          <a:p>
            <a:endParaRPr lang="fr-FR" baseline="0" dirty="0"/>
          </a:p>
          <a:p>
            <a:r>
              <a:rPr lang="fr-FR" smtClean="0"/>
              <a:t>Ces avantages comprennent la possibilité d'offrir à la survivante certains choix visant à ce qu'elle se sente plus à l'aise pendant la médiation. Votre intervention peut également garantir que des limites claires sont fixées et qu'aucun compromis ne sera fait sur la maltraitance ou qu'elle ne sera pas excusée pendant la médiation. Vous pouvez d'autre part travailler avec le médiateur pour qu'il comprenne bien la situation et, après la médiation, vous pouvez apporter votre aide pour faire en sorte que tout accord obtenu soit respecté.</a:t>
            </a:r>
          </a:p>
          <a:p>
            <a:endParaRPr lang="fr-FR" baseline="0"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13</a:t>
            </a:fld>
            <a:endParaRPr lang="fr-FR"/>
          </a:p>
        </p:txBody>
      </p:sp>
    </p:spTree>
    <p:extLst>
      <p:ext uri="{BB962C8B-B14F-4D97-AF65-F5344CB8AC3E}">
        <p14:creationId xmlns:p14="http://schemas.microsoft.com/office/powerpoint/2010/main" val="11906962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None/>
            </a:pPr>
            <a:r>
              <a:rPr lang="fr-FR" sz="1200" dirty="0"/>
              <a:t>J'ai besoin d'un volontaire pour un jeu de rôle. Je jouerai le rôle de l'intervenant et le volontaire celui de</a:t>
            </a:r>
            <a:r>
              <a:rPr lang="fr-FR" smtClean="0"/>
              <a:t> </a:t>
            </a:r>
            <a:r>
              <a:rPr lang="fr-FR" sz="1200" dirty="0"/>
              <a:t>la survivante. </a:t>
            </a:r>
          </a:p>
          <a:p>
            <a:pPr marL="0" indent="0" algn="l">
              <a:buNone/>
            </a:pPr>
            <a:endParaRPr lang="fr-FR" sz="1200" dirty="0">
              <a:cs typeface="Arial" panose="020B0604020202020204" pitchFamily="34" charset="0"/>
            </a:endParaRPr>
          </a:p>
          <a:p>
            <a:pPr marL="0" indent="0" algn="l">
              <a:buNone/>
            </a:pPr>
            <a:r>
              <a:rPr lang="fr-FR" sz="1200" dirty="0"/>
              <a:t>Le reste du groupe observera le jeu de rôle pendant que je discute des risques de la médiation et des avantages de mon implication dans le processus. </a:t>
            </a:r>
          </a:p>
          <a:p>
            <a:pPr marL="0" indent="0" algn="l">
              <a:buNone/>
            </a:pPr>
            <a:endParaRPr lang="fr-FR" sz="1200" dirty="0">
              <a:cs typeface="Arial" panose="020B0604020202020204" pitchFamily="34" charset="0"/>
            </a:endParaRPr>
          </a:p>
          <a:p>
            <a:pPr marL="0" indent="0" algn="l">
              <a:buNone/>
            </a:pPr>
            <a:r>
              <a:rPr lang="fr-FR" sz="1200" dirty="0"/>
              <a:t>Une fois le jeu de rôle terminé, nous en discuterons tous ensemble. Qu'ai-je bien fait en tant qu'intervenant ? Qu'est-ce que je pourrais améliorer ? Comment réagiriez-vous en tant que survivante dans cette situation ?</a:t>
            </a:r>
          </a:p>
          <a:p>
            <a:pPr marL="0" indent="0" algn="l">
              <a:buNone/>
            </a:pPr>
            <a:endParaRPr lang="fr-FR" sz="1200" dirty="0">
              <a:cs typeface="Arial" panose="020B0604020202020204" pitchFamily="34" charset="0"/>
            </a:endParaRPr>
          </a:p>
          <a:p>
            <a:pPr marL="0" indent="0" algn="l">
              <a:buNone/>
            </a:pPr>
            <a:r>
              <a:rPr lang="fr-FR" sz="1200" b="1" dirty="0"/>
              <a:t>**Distribuez le document 15B.1 avec le jeu de rôle.**</a:t>
            </a:r>
            <a:endParaRPr lang="fr-FR" sz="1200" b="1" dirty="0">
              <a:cs typeface="Arial" panose="020B0604020202020204" pitchFamily="34" charset="0"/>
            </a:endParaRPr>
          </a:p>
        </p:txBody>
      </p:sp>
      <p:sp>
        <p:nvSpPr>
          <p:cNvPr id="4" name="Slide Number Placeholder 3"/>
          <p:cNvSpPr>
            <a:spLocks noGrp="1"/>
          </p:cNvSpPr>
          <p:nvPr>
            <p:ph type="sldNum" sz="quarter" idx="10"/>
          </p:nvPr>
        </p:nvSpPr>
        <p:spPr/>
        <p:txBody>
          <a:bodyPr/>
          <a:lstStyle/>
          <a:p>
            <a:fld id="{D013D684-F85B-4133-BA8C-3BFE77AAA7EA}" type="slidenum">
              <a:rPr lang="en-US" smtClean="0"/>
              <a:pPr/>
              <a:t>14</a:t>
            </a:fld>
            <a:endParaRPr lang="fr-FR"/>
          </a:p>
        </p:txBody>
      </p:sp>
    </p:spTree>
    <p:extLst>
      <p:ext uri="{BB962C8B-B14F-4D97-AF65-F5344CB8AC3E}">
        <p14:creationId xmlns:p14="http://schemas.microsoft.com/office/powerpoint/2010/main" val="10472109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Avant même que le processus de médiation commence, vous pouvez, en tant qu'intervenant, jouer un rôle en mettant en place un processus plus équitable et plus sûr. Vous devez rencontrer seul(e) la survivante pour l'informer des autres options de règlement des différends, de la façon dont le processus de médiation fonctionne, des options permettant de rendre le processus de médiation plus équitable, de son rôle dans la médiation et du rôle du médiateur dans le processus. </a:t>
            </a:r>
          </a:p>
          <a:p>
            <a:endParaRPr lang="fr-FR" dirty="0"/>
          </a:p>
          <a:p>
            <a:r>
              <a:rPr lang="fr-FR" smtClean="0"/>
              <a:t>Il existe de nombreuses façons de rendre le processus plus équitable, telles que celles qui sont indiquées sur l'écran – la médiation de « navette » (dans ce cas, la survivante et l'agresseur sont dans deux pièces séparées et le médiateur fait la navette entre les deux), la mise en place d'un signal destiné à attirer l'attention de l'intervenant si la survivante se sent mal à l'aise ou menacée ou si elle a besoin de faire une pause, et la préparation au préalable d'une déclaration écrite qui sera lue comme déclaration d'ouverture. Ces options et d'autres suggestions sont détaillées dans les notes explicatives.</a:t>
            </a:r>
          </a:p>
          <a:p>
            <a:endParaRPr lang="fr-FR" baseline="0" dirty="0"/>
          </a:p>
          <a:p>
            <a:r>
              <a:rPr lang="fr-FR" smtClean="0"/>
              <a:t>Vous pouvez également aider la survivante à prendre des dispositions en matière de sécurité suite à la médiation et travailler en amont avec le médiateur.</a:t>
            </a:r>
          </a:p>
          <a:p>
            <a:endParaRPr lang="fr-FR" baseline="0" dirty="0"/>
          </a:p>
          <a:p>
            <a:r>
              <a:rPr lang="fr-FR" smtClean="0"/>
              <a:t>L'objectif de tout cela est d'aider la survivante à se sentir aussi à l'aise que possible avec le processus. </a:t>
            </a:r>
            <a:endParaRPr lang="fr-FR" dirty="0"/>
          </a:p>
          <a:p>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15</a:t>
            </a:fld>
            <a:endParaRPr lang="fr-FR"/>
          </a:p>
        </p:txBody>
      </p:sp>
    </p:spTree>
    <p:extLst>
      <p:ext uri="{BB962C8B-B14F-4D97-AF65-F5344CB8AC3E}">
        <p14:creationId xmlns:p14="http://schemas.microsoft.com/office/powerpoint/2010/main" val="4610422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Si vous pouvez/souhaitez être présent(e) pendant le processus de médiation, vous pouvez, en tant qu'intervenant, soutenir et défendre la survivante de nombreuses façons. Le processus doit commencer par l'établissement de règles bien définies concernant le comportement exigé pendant la médiation. Vous devez repérer les tactiques que l'agresseur peut utiliser pour exercer un contrôle sur la survivante et l'intimider. Il est important de connaître ces tactiques car elles peuvent être discrètes et subtiles, et les autres personnes, y compris le médiateur, peuvent ne pas en être conscientes. Vous devez soutenir la survivante pour qu'elle puisse parler en toute sécurité des maltraitances qu'elle a subies. </a:t>
            </a:r>
          </a:p>
          <a:p>
            <a:endParaRPr lang="fr-FR" baseline="0" dirty="0"/>
          </a:p>
          <a:p>
            <a:r>
              <a:rPr lang="fr-FR" smtClean="0"/>
              <a:t>Tout au long du processus, vous devez également faire le point, si possible en privé, avec la survivante pour déterminer comment elle se sent, si elle a besoin de faire une pause, ou si elle aimerait arrêter. Vous devez également demander de faire une pause au cours du processus si la survivante a besoin de s'arrêter un moment, ou dès que nécessaire pour garantir que le processus reste équitable et productif.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16</a:t>
            </a:fld>
            <a:endParaRPr lang="fr-FR"/>
          </a:p>
        </p:txBody>
      </p:sp>
    </p:spTree>
    <p:extLst>
      <p:ext uri="{BB962C8B-B14F-4D97-AF65-F5344CB8AC3E}">
        <p14:creationId xmlns:p14="http://schemas.microsoft.com/office/powerpoint/2010/main" val="41338096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Étant donné que nous savons qu'il y a un risque plus élevé de violence après la médiation, il est important de continuer à soutenir et à défendre les survivantes.</a:t>
            </a:r>
          </a:p>
          <a:p>
            <a:endParaRPr lang="fr-FR" baseline="0" dirty="0"/>
          </a:p>
          <a:p>
            <a:r>
              <a:rPr lang="fr-FR" smtClean="0"/>
              <a:t>Il est possible qu'aucun accord ne soit obtenu pendant la médiation. Discutez-en avec la survivante afin qu'elle comprenne qu'il est normal qu'un accord ne soit pas obtenu. </a:t>
            </a:r>
          </a:p>
          <a:p>
            <a:endParaRPr lang="fr-FR" baseline="0" dirty="0"/>
          </a:p>
          <a:p>
            <a:r>
              <a:rPr lang="fr-FR" smtClean="0"/>
              <a:t>En raison du déséquilibre de pouvoir, il est important de déterminer si l'accord est équitable pour les deux parties et si la survivante sera en sécurité. Il est possible qu'une survivante soit toujours influencée, intimidée ou effrayée même si elle semble accepter un accord. </a:t>
            </a:r>
          </a:p>
          <a:p>
            <a:endParaRPr lang="fr-FR" baseline="0" dirty="0"/>
          </a:p>
          <a:p>
            <a:r>
              <a:rPr lang="fr-FR" smtClean="0"/>
              <a:t>Si un accord est obtenu, il DOIT décrire la nature et l'ampleur des violences et mentionner les conséquences. Il n'a aucun intérêt si ces éléments n'y figurent pas. Vous pouvez également apporter votre aide en réfléchissant à des solutions permettant de rendre l'accord plus efficace.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17</a:t>
            </a:fld>
            <a:endParaRPr lang="fr-FR"/>
          </a:p>
        </p:txBody>
      </p:sp>
    </p:spTree>
    <p:extLst>
      <p:ext uri="{BB962C8B-B14F-4D97-AF65-F5344CB8AC3E}">
        <p14:creationId xmlns:p14="http://schemas.microsoft.com/office/powerpoint/2010/main" val="21315805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Font typeface="Tw Cen MT" panose="020B0602020104020603" pitchFamily="34" charset="0"/>
              <a:buNone/>
            </a:pPr>
            <a:r>
              <a:rPr lang="fr-FR" sz="1200" b="1" dirty="0"/>
              <a:t>**Distribuez le document 15B.2**</a:t>
            </a:r>
            <a:endParaRPr lang="fr-FR" sz="1200" b="1" dirty="0">
              <a:cs typeface="Arial" panose="020B0604020202020204" pitchFamily="34" charset="0"/>
            </a:endParaRPr>
          </a:p>
          <a:p>
            <a:pPr marL="0" indent="0" algn="l">
              <a:buFont typeface="Tw Cen MT" panose="020B0602020104020603" pitchFamily="34" charset="0"/>
              <a:buNone/>
            </a:pPr>
            <a:endParaRPr lang="fr-FR" sz="1200" dirty="0">
              <a:cs typeface="Arial" panose="020B0604020202020204" pitchFamily="34" charset="0"/>
            </a:endParaRPr>
          </a:p>
          <a:p>
            <a:pPr marL="0" indent="0" algn="l">
              <a:buFont typeface="Tw Cen MT" panose="020B0602020104020603" pitchFamily="34" charset="0"/>
              <a:buNone/>
            </a:pPr>
            <a:r>
              <a:rPr lang="fr-FR" sz="1200" dirty="0"/>
              <a:t>Formez des groupes de deux. Lisez ensemble l'étude de cas, puis travaillez sur le processus que vous avez vu pour rendre la médiation plus sûre et faire en sorte qu'elle accompagne mieux les survivantes de violences conjugales. Discutez des autres questions. </a:t>
            </a:r>
          </a:p>
          <a:p>
            <a:pPr marL="0" indent="0" algn="l">
              <a:buFont typeface="Tw Cen MT" panose="020B0602020104020603" pitchFamily="34" charset="0"/>
              <a:buNone/>
            </a:pPr>
            <a:endParaRPr lang="fr-FR" sz="1200" baseline="0" dirty="0">
              <a:cs typeface="Arial" panose="020B0604020202020204" pitchFamily="34" charset="0"/>
            </a:endParaRPr>
          </a:p>
          <a:p>
            <a:pPr marL="0" indent="0" algn="l">
              <a:buFont typeface="Tw Cen MT" panose="020B0602020104020603" pitchFamily="34" charset="0"/>
              <a:buNone/>
            </a:pPr>
            <a:endParaRPr lang="fr-FR" sz="1200" dirty="0">
              <a:cs typeface="Arial" panose="020B0604020202020204" pitchFamily="34" charset="0"/>
            </a:endParaRPr>
          </a:p>
          <a:p>
            <a:pPr marL="0" indent="0" algn="l">
              <a:buFont typeface="Tw Cen MT" panose="020B0602020104020603" pitchFamily="34" charset="0"/>
              <a:buNone/>
            </a:pPr>
            <a:r>
              <a:rPr lang="fr-FR" sz="1200" dirty="0"/>
              <a:t>Lorsque tout le monde aura terminé, nous reviendrons en discuter avec l'ensemble du groupe. À quels défis avez-vous été confrontés au cours de cet exercice ? Quelles questions a-t-il soulevées ? Les autres groupes ont-ils abordé l'étude de cas différemment ?</a:t>
            </a:r>
          </a:p>
          <a:p>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18</a:t>
            </a:fld>
            <a:endParaRPr lang="fr-FR"/>
          </a:p>
        </p:txBody>
      </p:sp>
    </p:spTree>
    <p:extLst>
      <p:ext uri="{BB962C8B-B14F-4D97-AF65-F5344CB8AC3E}">
        <p14:creationId xmlns:p14="http://schemas.microsoft.com/office/powerpoint/2010/main" val="35780177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b="1" dirty="0"/>
              <a:t>**Examinez les points clés de la session.**</a:t>
            </a:r>
          </a:p>
          <a:p>
            <a:pPr eaLnBrk="1" hangingPunct="1">
              <a:spcBef>
                <a:spcPct val="0"/>
              </a:spcBef>
            </a:pPr>
            <a:endParaRPr lang="fr-FR" dirty="0"/>
          </a:p>
          <a:p>
            <a:pPr eaLnBrk="1" hangingPunct="1">
              <a:spcBef>
                <a:spcPct val="0"/>
              </a:spcBef>
            </a:pPr>
            <a:r>
              <a:rPr lang="fr-FR" smtClean="0"/>
              <a:t>Merci de votre attention. Avant de terminer, j'aimerais vous laisser la parole pour que vous puissiez me poser vos questions et me faire part de vos doutes et de vos réflexions. </a:t>
            </a:r>
          </a:p>
          <a:p>
            <a:pPr eaLnBrk="1" hangingPunct="1">
              <a:spcBef>
                <a:spcPct val="0"/>
              </a:spcBef>
            </a:pP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a:t>
            </a:r>
            <a:r>
              <a:rPr lang="fr-FR" b="1" baseline="0" dirty="0"/>
              <a:t>Posez des questions si nécessaire :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   Qu'avez-vous pensé de cette session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Qu'est-ce que vous avez trouvé facile ? Qu'est-ce que vous avez trouvé difficile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De quoi avez-vous besoin pour continuer d'y penser plus tard ?</a:t>
            </a:r>
            <a:endParaRPr lang="fr-FR" dirty="0"/>
          </a:p>
          <a:p>
            <a:pPr eaLnBrk="1" hangingPunct="1">
              <a:spcBef>
                <a:spcPct val="0"/>
              </a:spcBef>
            </a:pPr>
            <a:endParaRPr lang="fr-FR" dirty="0"/>
          </a:p>
        </p:txBody>
      </p:sp>
      <p:sp>
        <p:nvSpPr>
          <p:cNvPr id="39940" name="Slide Number Placeholder 3"/>
          <p:cNvSpPr>
            <a:spLocks noGrp="1"/>
          </p:cNvSpPr>
          <p:nvPr>
            <p:ph type="sldNum" sz="quarter" idx="5"/>
          </p:nvPr>
        </p:nvSpPr>
        <p:spPr bwMode="auto">
          <a:noFill/>
          <a:ln>
            <a:miter lim="800000"/>
            <a:headEnd/>
            <a:tailEnd/>
          </a:ln>
        </p:spPr>
        <p:txBody>
          <a:bodyPr/>
          <a:lstStyle/>
          <a:p>
            <a:fld id="{AA054DE3-A126-4268-9767-928E5A89904D}" type="slidenum">
              <a:rPr lang="en-US">
                <a:solidFill>
                  <a:prstClr val="black"/>
                </a:solidFill>
              </a:rPr>
              <a:pPr/>
              <a:t>19</a:t>
            </a:fld>
            <a:endParaRPr lang="fr-FR">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sz="1200" b="1" kern="1200" dirty="0">
                <a:solidFill>
                  <a:schemeClr val="tx1"/>
                </a:solidFill>
                <a:effectLst/>
                <a:latin typeface="+mn-lt"/>
              </a:rPr>
              <a:t>Vue d'ensemble – Module 15B : La gestion des cas de violence conjugale perpetrée contre les femmes et les filles : Médiation</a:t>
            </a:r>
          </a:p>
          <a:p>
            <a:endParaRPr lang="fr-FR" sz="1200" b="1" kern="1200" baseline="0" dirty="0">
              <a:solidFill>
                <a:schemeClr val="tx1"/>
              </a:solidFill>
              <a:effectLst/>
              <a:latin typeface="+mn-lt"/>
              <a:ea typeface="+mn-ea"/>
              <a:cs typeface="+mn-cs"/>
            </a:endParaRPr>
          </a:p>
          <a:p>
            <a:r>
              <a:rPr lang="fr-FR" sz="1200" b="1" kern="1200" dirty="0">
                <a:solidFill>
                  <a:schemeClr val="tx1"/>
                </a:solidFill>
                <a:effectLst/>
                <a:latin typeface="+mn-lt"/>
              </a:rPr>
              <a:t>Objectifs de la formation</a:t>
            </a:r>
          </a:p>
          <a:p>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Comprendre la médiation</a:t>
            </a:r>
          </a:p>
          <a:p>
            <a:pPr marL="171450" lvl="0" indent="-171450">
              <a:buFont typeface="Arial" charset="0"/>
              <a:buChar char="•"/>
            </a:pPr>
            <a:r>
              <a:rPr lang="fr-FR" sz="1200" kern="1200" dirty="0">
                <a:solidFill>
                  <a:schemeClr val="tx1"/>
                </a:solidFill>
                <a:effectLst/>
                <a:latin typeface="+mn-lt"/>
              </a:rPr>
              <a:t>Identifier les risques et les dangers de la médiation dans les cas de violences conjugales</a:t>
            </a:r>
          </a:p>
          <a:p>
            <a:pPr marL="171450" lvl="0" indent="-171450">
              <a:buFont typeface="Arial" charset="0"/>
              <a:buChar char="•"/>
            </a:pPr>
            <a:r>
              <a:rPr lang="fr-FR" sz="1200" kern="1200" dirty="0">
                <a:solidFill>
                  <a:schemeClr val="tx1"/>
                </a:solidFill>
                <a:effectLst/>
                <a:latin typeface="+mn-lt"/>
              </a:rPr>
              <a:t>Décrire le rôle de l'intervenant dans la médiation et ce que les médiateurs peuvent faire pour soutenir les survivantes</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Durée </a:t>
            </a:r>
            <a:r>
              <a:rPr lang="fr-FR" sz="1200" b="0" kern="1200" dirty="0">
                <a:solidFill>
                  <a:schemeClr val="tx1"/>
                </a:solidFill>
                <a:effectLst/>
                <a:latin typeface="+mn-lt"/>
              </a:rPr>
              <a:t>: 1 heure 30 minutes</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Matériel</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Document 15B.1 – Modèle de discussion des risques de médiation (un par participant)</a:t>
            </a:r>
          </a:p>
          <a:p>
            <a:pPr marL="171450" lvl="0" indent="-171450">
              <a:buFont typeface="Arial" charset="0"/>
              <a:buChar char="•"/>
            </a:pPr>
            <a:r>
              <a:rPr lang="fr-FR" sz="1200" kern="1200" dirty="0">
                <a:solidFill>
                  <a:schemeClr val="tx1"/>
                </a:solidFill>
                <a:effectLst/>
                <a:latin typeface="+mn-lt"/>
              </a:rPr>
              <a:t>Document 15B.2 – Activité récapitulative</a:t>
            </a:r>
            <a:endParaRPr lang="fr-FR" sz="1200" kern="1200" dirty="0">
              <a:solidFill>
                <a:schemeClr val="tx1"/>
              </a:solidFill>
              <a:effectLst/>
              <a:latin typeface="+mn-lt"/>
              <a:ea typeface="+mn-ea"/>
              <a:cs typeface="+mn-cs"/>
            </a:endParaRPr>
          </a:p>
          <a:p>
            <a:pPr marL="171450" lvl="0" indent="-171450">
              <a:buFont typeface="Arial" charset="0"/>
              <a:buChar char="•"/>
            </a:pPr>
            <a:endParaRPr lang="fr-FR" sz="1200" kern="1200" dirty="0">
              <a:solidFill>
                <a:schemeClr val="tx1"/>
              </a:solidFill>
              <a:effectLst/>
              <a:latin typeface="+mn-lt"/>
              <a:ea typeface="+mn-ea"/>
              <a:cs typeface="+mn-cs"/>
            </a:endParaRPr>
          </a:p>
          <a:p>
            <a:pPr marL="0" indent="0">
              <a:buFont typeface="Arial" charset="0"/>
              <a:buNone/>
            </a:pPr>
            <a:r>
              <a:rPr lang="fr-FR" smtClean="0"/>
              <a:t> </a:t>
            </a:r>
            <a:r>
              <a:rPr lang="fr-FR" sz="1200" kern="1200" dirty="0">
                <a:solidFill>
                  <a:schemeClr val="tx1"/>
                </a:solidFill>
                <a:effectLst/>
                <a:latin typeface="+mn-lt"/>
              </a:rPr>
              <a:t> </a:t>
            </a:r>
          </a:p>
          <a:p>
            <a:r>
              <a:rPr lang="fr-FR" sz="1200" b="1" kern="1200" dirty="0">
                <a:solidFill>
                  <a:schemeClr val="tx1"/>
                </a:solidFill>
                <a:effectLst/>
                <a:latin typeface="+mn-lt"/>
              </a:rPr>
              <a:t>Préparation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l'étude de cas pour le document 15B.1</a:t>
            </a:r>
          </a:p>
          <a:p>
            <a:pPr marL="171450" lvl="0" indent="-171450">
              <a:buFont typeface="Arial" charset="0"/>
              <a:buChar char="•"/>
            </a:pPr>
            <a:r>
              <a:rPr lang="fr-FR" sz="1200" kern="1200" dirty="0">
                <a:solidFill>
                  <a:schemeClr val="tx1"/>
                </a:solidFill>
                <a:effectLst/>
                <a:latin typeface="+mn-lt"/>
              </a:rPr>
              <a:t>Imprimez les documents </a:t>
            </a:r>
          </a:p>
          <a:p>
            <a:pPr marL="171450" lvl="0" indent="-171450">
              <a:buFont typeface="Arial" charset="0"/>
              <a:buChar char="•"/>
            </a:pPr>
            <a:r>
              <a:rPr lang="fr-FR" sz="1200" kern="1200" dirty="0">
                <a:solidFill>
                  <a:schemeClr val="tx1"/>
                </a:solidFill>
                <a:effectLst/>
                <a:latin typeface="+mn-lt"/>
              </a:rPr>
              <a:t>Préparez la salle </a:t>
            </a:r>
          </a:p>
          <a:p>
            <a:pPr marL="171450" lvl="0" indent="-171450">
              <a:buFont typeface="Arial" charset="0"/>
              <a:buChar char="•"/>
            </a:pPr>
            <a:r>
              <a:rPr lang="fr-FR" sz="1200" kern="1200" dirty="0">
                <a:solidFill>
                  <a:schemeClr val="tx1"/>
                </a:solidFill>
                <a:effectLst/>
                <a:latin typeface="+mn-lt"/>
              </a:rPr>
              <a:t>Revoyez les diapositives et les notes du formateur</a:t>
            </a:r>
          </a:p>
          <a:p>
            <a:pPr marL="0" indent="0">
              <a:buFont typeface="Arial" charset="0"/>
              <a:buNone/>
            </a:pPr>
            <a:r>
              <a:rPr lang="fr-FR" sz="1200" kern="1200" dirty="0">
                <a:solidFill>
                  <a:schemeClr val="tx1"/>
                </a:solidFill>
                <a:effectLst/>
                <a:latin typeface="+mn-lt"/>
              </a:rPr>
              <a:t> </a:t>
            </a:r>
          </a:p>
          <a:p>
            <a:r>
              <a:rPr lang="fr-FR" sz="1200" b="1" kern="1200" dirty="0">
                <a:solidFill>
                  <a:schemeClr val="tx1"/>
                </a:solidFill>
                <a:effectLst/>
                <a:latin typeface="+mn-lt"/>
              </a:rPr>
              <a:t>Programme</a:t>
            </a:r>
            <a:endParaRPr lang="fr-FR" sz="1200" kern="1200" dirty="0">
              <a:solidFill>
                <a:schemeClr val="tx1"/>
              </a:solidFill>
              <a:effectLst/>
              <a:latin typeface="+mn-lt"/>
              <a:ea typeface="+mn-ea"/>
              <a:cs typeface="+mn-cs"/>
            </a:endParaRPr>
          </a:p>
          <a:p>
            <a:endParaRPr lang="fr-FR" sz="1200" b="0" kern="1200" dirty="0">
              <a:solidFill>
                <a:schemeClr val="tx1"/>
              </a:solidFill>
              <a:effectLst/>
              <a:latin typeface="+mn-lt"/>
              <a:ea typeface="+mn-ea"/>
              <a:cs typeface="+mn-cs"/>
            </a:endParaRPr>
          </a:p>
          <a:p>
            <a:r>
              <a:rPr lang="fr-FR" sz="1200" kern="1200" dirty="0">
                <a:solidFill>
                  <a:schemeClr val="tx1"/>
                </a:solidFill>
                <a:effectLst/>
                <a:latin typeface="+mn-lt"/>
              </a:rPr>
              <a:t>15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Objectifs et introduction (1-4)</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Pourquoi pas dans le cadre de la violence conjugale ? (5-6)</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Risques de la médiation (7-9)</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Rôle de l'intervenant (10-12)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Activité Discussion des risques de la médiation (13)</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Avant, pendant, après la médiation (14-16)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Activité récapitulative (17)</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Conclusion (18)</a:t>
            </a:r>
            <a:endParaRPr lang="fr-FR" sz="1200" kern="1200" dirty="0">
              <a:solidFill>
                <a:schemeClr val="tx1"/>
              </a:solidFill>
              <a:effectLst/>
              <a:latin typeface="+mn-lt"/>
              <a:ea typeface="+mn-ea"/>
              <a:cs typeface="+mn-cs"/>
            </a:endParaRPr>
          </a:p>
          <a:p>
            <a:endParaRPr lang="fr-FR" sz="1200" b="0" kern="1200" dirty="0">
              <a:solidFill>
                <a:schemeClr val="tx1"/>
              </a:solidFill>
              <a:effectLst/>
              <a:latin typeface="+mn-lt"/>
              <a:ea typeface="+mn-ea"/>
              <a:cs typeface="+mn-cs"/>
            </a:endParaRPr>
          </a:p>
          <a:p>
            <a:r>
              <a:rPr lang="fr-FR" sz="1200" b="1" kern="1200" dirty="0">
                <a:solidFill>
                  <a:schemeClr val="tx1"/>
                </a:solidFill>
                <a:effectLst/>
                <a:latin typeface="+mn-lt"/>
              </a:rPr>
              <a:t>Notes techniques</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À l'aide de ce module</a:t>
            </a:r>
            <a:r>
              <a:rPr lang="fr-FR" smtClean="0"/>
              <a:t> </a:t>
            </a:r>
            <a:endParaRPr lang="fr-FR" sz="1200" kern="1200" dirty="0">
              <a:solidFill>
                <a:schemeClr val="tx1"/>
              </a:solidFill>
              <a:effectLst/>
              <a:latin typeface="+mn-lt"/>
              <a:ea typeface="+mn-ea"/>
              <a:cs typeface="+mn-cs"/>
            </a:endParaRPr>
          </a:p>
          <a:p>
            <a:pPr marL="171450" indent="-171450">
              <a:buFont typeface="Arial" charset="0"/>
              <a:buChar char="•"/>
            </a:pPr>
            <a:r>
              <a:rPr lang="fr-FR" sz="1200" kern="1200" dirty="0">
                <a:solidFill>
                  <a:schemeClr val="tx1"/>
                </a:solidFill>
                <a:effectLst/>
                <a:latin typeface="+mn-lt"/>
              </a:rPr>
              <a:t>La médiation est une stratégie courante en cas de violence conjugale. Elle est souvent demandée par les survivantes, et elle est soutenue par de nombreux intervenants qui se sentent impuissants lorsqu'ils sont confrontés à ces cas de violences incessantes. Il est important de ne pas présenter ce module comme des consignes visant à ne pas faire de médiation, mais au contraire comme des consignes visant à travailler avec les participants pour les aider à comprendre par eux-mêmes pourquoi la médiation peut être dangereuse et pourquoi servir de médiateur ne fait pas partie du rôle des intervenants. </a:t>
            </a:r>
            <a:endParaRPr lang="fr-FR" sz="1200" kern="1200" dirty="0">
              <a:solidFill>
                <a:schemeClr val="tx1"/>
              </a:solidFill>
              <a:effectLst/>
              <a:latin typeface="+mn-lt"/>
              <a:ea typeface="+mn-ea"/>
              <a:cs typeface="+mn-cs"/>
            </a:endParaRPr>
          </a:p>
          <a:p>
            <a:pPr marL="171450" indent="-171450">
              <a:buFont typeface="Arial" charset="0"/>
              <a:buChar char="•"/>
            </a:pPr>
            <a:r>
              <a:rPr lang="fr-FR" sz="1200" kern="1200" dirty="0">
                <a:solidFill>
                  <a:schemeClr val="tx1"/>
                </a:solidFill>
                <a:effectLst/>
                <a:latin typeface="+mn-lt"/>
              </a:rPr>
              <a:t>Il peut également être important d'aider les intervenants à comprendre que leur rôle n'est pas de « régler » une situation de violence conjugale ou toute forme de VBG. Le rôle d'un intervenant consiste plutôt à aider la survivante à atténuer les conséquences des violences, et à être là pour l'écouter et la soutenir. Ce résultat est déjà important en soi, étant donné tout ce qui se passe dans la vie d'une survivante et le sentiment de solitude qu'elle peut éprouver. </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Connaissances du formateur</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 Le formateur doit bien comprendre les dynamiques du pouvoir impliquées dans les cas de violence conjugale (par exemple, la roue du pouvoir et du contrôle, le cycle de la violence). Il serait également utile que le formateur sache comment la médiation se déroule généralement dans le contexte local (par exemple, qui sert de médiateur, qui propose la médiation, etc.).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Points clés</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La médiation est un processus de négociation et de compromis entre deux parties en conflit, ce qui présuppose un niveau de pouvoir égal. Ce n'est pas le cas dans les situations de violence conjugale.</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La médiation dans les cas de violence conjugale peut faire courir des risques supplémentaires aux survivantes, et dans la grande majorité des cas, elle ne permet pas d'obtenir le résultat escompté.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Si la médiation doit avoir lieu, il est essentiel que l'intervenant n'agisse PAS en tant que médiateur. Un médiateur doit être neutre, et un intervenant doit toujours être du côté de la survivante. </a:t>
            </a:r>
            <a:endParaRPr lang="fr-FR" sz="1200" kern="1200" dirty="0">
              <a:solidFill>
                <a:schemeClr val="tx1"/>
              </a:solidFill>
              <a:effectLst/>
              <a:latin typeface="+mn-lt"/>
              <a:ea typeface="+mn-ea"/>
              <a:cs typeface="+mn-cs"/>
            </a:endParaRPr>
          </a:p>
          <a:p>
            <a:pPr marL="171450" indent="-171450">
              <a:buFont typeface="Arial" charset="0"/>
              <a:buChar char="•"/>
            </a:pPr>
            <a:r>
              <a:rPr lang="fr-FR" sz="1200" kern="1200" dirty="0">
                <a:solidFill>
                  <a:schemeClr val="tx1"/>
                </a:solidFill>
                <a:effectLst/>
                <a:latin typeface="+mn-lt"/>
              </a:rPr>
              <a:t>Si une médiation doit avoir lieu, l'intervenant peut travailler avec la survivante et avec le médiateur pour garantir autant que possible que le processus ne fasse pas courir de risques supplémentaires à la survivante.</a:t>
            </a:r>
            <a:r>
              <a:rPr lang="fr-FR" smtClean="0"/>
              <a:t> </a:t>
            </a:r>
            <a:endParaRPr lang="fr-FR" sz="1200" kern="1200" dirty="0">
              <a:solidFill>
                <a:schemeClr val="tx1"/>
              </a:solidFill>
              <a:effectLst/>
              <a:latin typeface="+mn-lt"/>
              <a:ea typeface="+mn-ea"/>
              <a:cs typeface="+mn-cs"/>
            </a:endParaRPr>
          </a:p>
          <a:p>
            <a:endParaRPr lang="fr-FR" sz="1200" b="1" kern="1200" baseline="0" dirty="0">
              <a:solidFill>
                <a:schemeClr val="tx1"/>
              </a:solidFill>
              <a:effectLst/>
              <a:latin typeface="+mn-lt"/>
              <a:ea typeface="+mn-ea"/>
              <a:cs typeface="+mn-cs"/>
            </a:endParaRPr>
          </a:p>
          <a:p>
            <a:r>
              <a:rPr lang="fr-FR" sz="1200" kern="1200" dirty="0">
                <a:solidFill>
                  <a:schemeClr val="tx1"/>
                </a:solidFill>
                <a:effectLst/>
                <a:latin typeface="+mn-lt"/>
              </a:rPr>
              <a:t> </a:t>
            </a:r>
          </a:p>
        </p:txBody>
      </p:sp>
      <p:sp>
        <p:nvSpPr>
          <p:cNvPr id="34820" name="Slide Number Placeholder 3"/>
          <p:cNvSpPr>
            <a:spLocks noGrp="1"/>
          </p:cNvSpPr>
          <p:nvPr>
            <p:ph type="sldNum" sz="quarter" idx="5"/>
          </p:nvPr>
        </p:nvSpPr>
        <p:spPr bwMode="auto">
          <a:noFill/>
          <a:ln>
            <a:miter lim="800000"/>
            <a:headEnd/>
            <a:tailEnd/>
          </a:ln>
        </p:spPr>
        <p:txBody>
          <a:bodyPr/>
          <a:lstStyle/>
          <a:p>
            <a:fld id="{666DCC4B-34E9-4207-A5A4-579F4C08FF91}" type="slidenum">
              <a:rPr lang="en-US"/>
              <a:pPr/>
              <a:t>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smtClean="0"/>
              <a:t>Au cours de cette séance, nous allons nous intéresser à laviolence conjugale et à la façon spécifique par laquelle nous y faisons face pendant la gestion des cas. Nos objectifs sont les suivants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mtClean="0"/>
              <a:t>1- Comprendre ce qu'est la médiation.</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mtClean="0"/>
              <a:t>2- Identifier les risques et les dangers de la médiation dans les cas de violence conjugale.</a:t>
            </a: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mtClean="0"/>
              <a:t>et 3- Décrire le rôle de l'intervenant dans la médiation et ce que les médiateurs peuvent faire pour soutenir les survivantes.</a:t>
            </a:r>
            <a:endParaRPr lang="fr-FR" dirty="0"/>
          </a:p>
          <a:p>
            <a:endParaRPr lang="fr-FR" baseline="0" dirty="0"/>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smtClean="0"/>
              <a:t>Lisez la définition.</a:t>
            </a:r>
          </a:p>
          <a:p>
            <a:endParaRPr lang="fr-FR" baseline="0" dirty="0"/>
          </a:p>
          <a:p>
            <a:r>
              <a:rPr lang="fr-FR" smtClean="0"/>
              <a:t>Faites attention aux mots surlignés.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La médiation est souvent un mécanisme permettant de résoudre un conflit. Les violences domestiques sont toutefois une situation très différente et, pour de nombreuses raisons, il n'est PAS recommandé de recourir à la médiation en cas de violence conjugale. Pourtant, les survivantes demandent souvent aux intervenants de leur fournir des services de médiation en cas de violences domestiques. </a:t>
            </a:r>
          </a:p>
          <a:p>
            <a:endParaRPr lang="fr-FR" baseline="0" dirty="0"/>
          </a:p>
          <a:p>
            <a:r>
              <a:rPr lang="fr-FR" smtClean="0"/>
              <a:t>C'est pourquoi il est important que nous connaissions les risques encourus par la survivante et l'intervenant, et que nous ayons des directives pour savoir ce que notre rôle peut et doit être. </a:t>
            </a:r>
          </a:p>
          <a:p>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Dans bon nombre de contextes dans lesquels nous travaillons, de nombreuses personnes pensent véritablement qu'il s'agit de la bonne solution. Ce n'est pas nécessairement de la mauvaise volonté, mais souvent une mauvaise compréhension du problème, de sa complexité et du fait que la médiation et les violences domestiques ne sont pas compatibles. </a:t>
            </a:r>
          </a:p>
          <a:p>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5</a:t>
            </a:fld>
            <a:endParaRPr lang="fr-FR"/>
          </a:p>
        </p:txBody>
      </p:sp>
    </p:spTree>
    <p:extLst>
      <p:ext uri="{BB962C8B-B14F-4D97-AF65-F5344CB8AC3E}">
        <p14:creationId xmlns:p14="http://schemas.microsoft.com/office/powerpoint/2010/main" val="33669667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En groupes, j'aimerais que chacun d'entre vous regarde les éléments clés de la médiation qui figurent sur la diapositive. Après les avoir parcourus, pouvez-vous identifier les risques qui sont incompatibles avec la médiation en cas de violences conjugales ?</a:t>
            </a:r>
          </a:p>
          <a:p>
            <a:endParaRPr lang="fr-FR" baseline="0" dirty="0"/>
          </a:p>
          <a:p>
            <a:r>
              <a:rPr lang="fr-FR" b="1" baseline="0" dirty="0"/>
              <a:t>*Notez les réponses sur un paperboard*</a:t>
            </a:r>
            <a:endParaRPr lang="fr-FR" b="1"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6</a:t>
            </a:fld>
            <a:endParaRPr lang="fr-FR"/>
          </a:p>
        </p:txBody>
      </p:sp>
    </p:spTree>
    <p:extLst>
      <p:ext uri="{BB962C8B-B14F-4D97-AF65-F5344CB8AC3E}">
        <p14:creationId xmlns:p14="http://schemas.microsoft.com/office/powerpoint/2010/main" val="2438526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Examinons chacun de ces éléments pour découvrir le risque que la médiation présente dans de cadre de la violence conjugale.  (*Cliquez sur l'écran pour voir l'animation*)</a:t>
            </a:r>
          </a:p>
          <a:p>
            <a:endParaRPr lang="fr-FR" baseline="0" dirty="0"/>
          </a:p>
          <a:p>
            <a:r>
              <a:rPr lang="fr-FR" sz="1200" kern="1200" dirty="0">
                <a:solidFill>
                  <a:schemeClr val="tx1"/>
                </a:solidFill>
                <a:effectLst/>
                <a:latin typeface="+mn-lt"/>
              </a:rPr>
              <a:t>Le facteur fondamental de la violence conjugale est le déséquilibre de pouvoir entre la survivante et l'agresseur, ce qui signifie que la relation est extrêmement inégale et compliquée. </a:t>
            </a:r>
          </a:p>
          <a:p>
            <a:endParaRPr lang="fr-FR"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rPr>
              <a:t> Dans les contextes dans lesquels nous travaillons, il est très difficile de trouver une « partie impartiale » pour mener la médiation, étant donné les préjugés culturels et sociaux à l'encontre des survivantes et en faveur des agresseurs. Si le médiateur n'est pas impartial, les droits de la survivante ne seront pas respectés.  </a:t>
            </a:r>
            <a:endParaRPr lang="fr-FR" sz="1200" kern="1200" dirty="0">
              <a:solidFill>
                <a:schemeClr val="tx1"/>
              </a:solidFill>
              <a:effectLst/>
              <a:latin typeface="+mn-lt"/>
              <a:ea typeface="+mn-ea"/>
              <a:cs typeface="+mn-cs"/>
            </a:endParaRPr>
          </a:p>
          <a:p>
            <a:endParaRPr lang="fr-FR"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rPr>
              <a:t>L'objectif de la médiation est de trouver une solution qui fonctionne pour les deux personnes. Cependant, il est impossible de faire des compromis sur les violences. La seule solution acceptable est d'y mettre fin, et les agresseurs sont les seuls à pouvoir le faire. </a:t>
            </a:r>
            <a:endParaRPr lang="fr-FR" sz="1200" kern="1200" dirty="0">
              <a:solidFill>
                <a:schemeClr val="tx1"/>
              </a:solidFill>
              <a:effectLst/>
              <a:latin typeface="+mn-lt"/>
              <a:ea typeface="+mn-ea"/>
              <a:cs typeface="+mn-cs"/>
            </a:endParaRPr>
          </a:p>
          <a:p>
            <a:endParaRPr lang="fr-FR" sz="1200" kern="1200" baseline="0" dirty="0">
              <a:solidFill>
                <a:schemeClr val="tx1"/>
              </a:solidFill>
              <a:effectLst/>
              <a:latin typeface="+mn-lt"/>
              <a:ea typeface="+mn-ea"/>
              <a:cs typeface="+mn-cs"/>
            </a:endParaRPr>
          </a:p>
          <a:p>
            <a:r>
              <a:rPr lang="fr-FR" sz="1200" kern="1200" dirty="0">
                <a:solidFill>
                  <a:schemeClr val="tx1"/>
                </a:solidFill>
                <a:effectLst/>
                <a:latin typeface="+mn-lt"/>
              </a:rPr>
              <a:t>Le processus de médiation suppose que les deux personnes puissent parler librement, en toute confiance et en toute sécurité, ce qui n'est souvent pas le cas avec les violence conjugale, puisque la survivante peut se sentir intimidée ou effrayée. </a:t>
            </a:r>
          </a:p>
          <a:p>
            <a:endParaRPr lang="fr-FR" sz="1200" kern="1200" baseline="0" dirty="0">
              <a:solidFill>
                <a:schemeClr val="tx1"/>
              </a:solidFill>
              <a:effectLst/>
              <a:latin typeface="+mn-lt"/>
              <a:ea typeface="+mn-ea"/>
              <a:cs typeface="+mn-cs"/>
            </a:endParaRPr>
          </a:p>
          <a:p>
            <a:r>
              <a:rPr lang="fr-FR" sz="1200" kern="1200" baseline="0" dirty="0">
                <a:solidFill>
                  <a:schemeClr val="tx1"/>
                </a:solidFill>
                <a:effectLst/>
                <a:latin typeface="+mn-lt"/>
              </a:rPr>
              <a:t>Ces risques sont-ils plus élevés que ceux que vous avez identifiés lors de la précédente activité ? Tous les risques ont-ils été identifiés ici ?</a:t>
            </a:r>
            <a:endParaRPr lang="fr-FR" baseline="0" dirty="0"/>
          </a:p>
          <a:p>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7</a:t>
            </a:fld>
            <a:endParaRPr lang="fr-FR"/>
          </a:p>
        </p:txBody>
      </p:sp>
    </p:spTree>
    <p:extLst>
      <p:ext uri="{BB962C8B-B14F-4D97-AF65-F5344CB8AC3E}">
        <p14:creationId xmlns:p14="http://schemas.microsoft.com/office/powerpoint/2010/main" val="224724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Voici quelques risques supplémentaires inhérents à la médiation. </a:t>
            </a:r>
            <a:r>
              <a:rPr lang="fr-FR" sz="1200" kern="1200" dirty="0">
                <a:solidFill>
                  <a:schemeClr val="tx1"/>
                </a:solidFill>
                <a:effectLst/>
                <a:latin typeface="+mn-lt"/>
              </a:rPr>
              <a:t>Il existe un risque élevé de multiplication des propos accusateurs envers les survivantes dans le cadre du processus de médiation. L'agresseur, qui est habitué à accuser la survivante, disposera d'une plateforme lui permettant de justifier sa position et, compte tenu des conventions culturelles et sociales, il pourra sembler très convaincant aux yeux du médiateur.</a:t>
            </a:r>
          </a:p>
          <a:p>
            <a:endParaRPr lang="fr-FR" dirty="0"/>
          </a:p>
          <a:p>
            <a:r>
              <a:rPr lang="fr-FR" smtClean="0"/>
              <a:t>Il existe également des risques associés à votre implication en tant qu'intervenant. Vous pouvez risquer d'être perçu(e) comme prenant parti pour l'agresseur. Votre implication dans le processus peut également être considérée comme l'approbation que la médiation est une « bonne » solution pour les cas de violence conjugale</a:t>
            </a:r>
          </a:p>
          <a:p>
            <a:endParaRPr lang="fr-FR" dirty="0"/>
          </a:p>
          <a:p>
            <a:r>
              <a:rPr lang="fr-FR" smtClean="0"/>
              <a:t>Enfin, il est important de noter qu'il existe un risque que les actes de violence augmentent réellement à la suite du processus. Cela met la survivante en danger, ainsi que vous en tant qu'intervenant.</a:t>
            </a:r>
            <a:endParaRPr lang="fr-FR" dirty="0"/>
          </a:p>
          <a:p>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8</a:t>
            </a:fld>
            <a:endParaRPr lang="fr-FR"/>
          </a:p>
        </p:txBody>
      </p:sp>
    </p:spTree>
    <p:extLst>
      <p:ext uri="{BB962C8B-B14F-4D97-AF65-F5344CB8AC3E}">
        <p14:creationId xmlns:p14="http://schemas.microsoft.com/office/powerpoint/2010/main" val="42912242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Nous ne recommandons pas la médiation dans les cas de violence conjugale. Nous savons qu'une médiation dans les cas de violence conjugale est difficile sinon impossible à mener en raison du déséquilibre de pouvoir entre les agresseurs violents et celles qu'ils maltraitent. </a:t>
            </a:r>
            <a:endParaRPr lang="fr-FR" dirty="0"/>
          </a:p>
          <a:p>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9</a:t>
            </a:fld>
            <a:endParaRPr lang="fr-FR"/>
          </a:p>
        </p:txBody>
      </p:sp>
    </p:spTree>
    <p:extLst>
      <p:ext uri="{BB962C8B-B14F-4D97-AF65-F5344CB8AC3E}">
        <p14:creationId xmlns:p14="http://schemas.microsoft.com/office/powerpoint/2010/main" val="28790238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200" dirty="0">
                <a:solidFill>
                  <a:prstClr val="black"/>
                </a:solidFill>
              </a:rPr>
              <a:t>FORMATION INTER-AGENCE SUR LA GESTION </a:t>
            </a:r>
            <a:r>
              <a:rPr lang="fr-FR" sz="3200" dirty="0" smtClean="0">
                <a:solidFill>
                  <a:prstClr val="black"/>
                </a:solidFill>
              </a:rPr>
              <a:t/>
            </a:r>
            <a:br>
              <a:rPr lang="fr-FR" sz="3200" dirty="0" smtClean="0">
                <a:solidFill>
                  <a:prstClr val="black"/>
                </a:solidFill>
              </a:rPr>
            </a:br>
            <a:r>
              <a:rPr lang="fr-FR" sz="3200" dirty="0" smtClean="0">
                <a:solidFill>
                  <a:prstClr val="black"/>
                </a:solidFill>
              </a:rPr>
              <a:t>DES </a:t>
            </a:r>
            <a:r>
              <a:rPr lang="fr-FR" sz="3200" dirty="0">
                <a:solidFill>
                  <a:prstClr val="black"/>
                </a:solidFill>
              </a:rPr>
              <a:t>CAS DE VIOLENCE BASÉE SUR LE GENRE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800" dirty="0">
                <a:solidFill>
                  <a:prstClr val="black"/>
                </a:solidFill>
              </a:rPr>
              <a:t>FORMATION INTER-AGENCE SUR LA GESTION DES CAS DE VIOLENCE BASÉE SUR LE GENRE</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7/21/2017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 id="2147483806" r:id="rId15"/>
    <p:sldLayoutId id="2147483807" r:id="rId16"/>
    <p:sldLayoutId id="2147483808" r:id="rId17"/>
    <p:sldLayoutId id="2147483809" r:id="rId18"/>
    <p:sldLayoutId id="2147483810" r:id="rId19"/>
    <p:sldLayoutId id="2147483811" r:id="rId20"/>
    <p:sldLayoutId id="2147483812" r:id="rId21"/>
    <p:sldLayoutId id="2147483813" r:id="rId22"/>
    <p:sldLayoutId id="2147483814" r:id="rId23"/>
    <p:sldLayoutId id="2147483815"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7/21/2017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 id="2147483835" r:id="rId19"/>
    <p:sldLayoutId id="2147483836" r:id="rId20"/>
    <p:sldLayoutId id="2147483837" r:id="rId21"/>
    <p:sldLayoutId id="2147483838" r:id="rId22"/>
    <p:sldLayoutId id="2147483839" r:id="rId23"/>
    <p:sldLayoutId id="2147483840"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10610" y="1498899"/>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3400" b="1" dirty="0">
                <a:latin typeface="Arial" panose="020B0604020202020204" pitchFamily="34" charset="0"/>
              </a:rPr>
              <a:t>FORMATION INTER-AGENCE SUR LA GESTION DES CAS DE VIOLENCE BASÉE SUR LE GENRE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Discuter des risques avec les survivantes</a:t>
            </a:r>
          </a:p>
        </p:txBody>
      </p:sp>
      <p:sp>
        <p:nvSpPr>
          <p:cNvPr id="3" name="Content Placeholder 2"/>
          <p:cNvSpPr>
            <a:spLocks noGrp="1"/>
          </p:cNvSpPr>
          <p:nvPr>
            <p:ph idx="1"/>
          </p:nvPr>
        </p:nvSpPr>
        <p:spPr>
          <a:xfrm>
            <a:off x="951747" y="1780675"/>
            <a:ext cx="10533519" cy="4692313"/>
          </a:xfrm>
        </p:spPr>
        <p:txBody>
          <a:bodyPr/>
          <a:lstStyle/>
          <a:p>
            <a:r>
              <a:rPr lang="fr-FR" sz="2400" b="1" dirty="0">
                <a:solidFill>
                  <a:schemeClr val="tx1"/>
                </a:solidFill>
              </a:rPr>
              <a:t>Si une survivante demande une médiation ou qu'une autre personne lui demande de la faire (l'agresseur, un membre de sa famille, un leader de sa communauté), il est important que vous travailliez avec la survivante afin qu'elle comprenne bien les risques de la médiation </a:t>
            </a:r>
            <a:r>
              <a:rPr lang="fr-FR" sz="2400" dirty="0">
                <a:solidFill>
                  <a:schemeClr val="tx1"/>
                </a:solidFill>
              </a:rPr>
              <a:t>:</a:t>
            </a:r>
          </a:p>
          <a:p>
            <a:endParaRPr lang="fr-FR" sz="1100" dirty="0">
              <a:solidFill>
                <a:schemeClr val="tx1"/>
              </a:solidFill>
            </a:endParaRPr>
          </a:p>
          <a:p>
            <a:pPr lvl="3" indent="-457200">
              <a:buFont typeface="Arial" panose="020B0604020202020204" pitchFamily="34" charset="0"/>
              <a:buChar char="•"/>
            </a:pPr>
            <a:r>
              <a:rPr lang="fr-FR" sz="2400" dirty="0">
                <a:solidFill>
                  <a:schemeClr val="tx1"/>
                </a:solidFill>
              </a:rPr>
              <a:t>Elle doit faire face à son agresseur</a:t>
            </a:r>
          </a:p>
          <a:p>
            <a:pPr lvl="3" indent="-457200">
              <a:buFont typeface="Arial" panose="020B0604020202020204" pitchFamily="34" charset="0"/>
              <a:buChar char="•"/>
            </a:pPr>
            <a:r>
              <a:rPr lang="fr-FR" sz="2400" dirty="0">
                <a:solidFill>
                  <a:schemeClr val="tx1"/>
                </a:solidFill>
              </a:rPr>
              <a:t>Elle sera invitée à faire des compromis ou à renoncer à quelque chose, cela suppose qu'elle a fait quelque chose de mal </a:t>
            </a:r>
          </a:p>
          <a:p>
            <a:pPr lvl="3" indent="-457200">
              <a:buFont typeface="Arial" panose="020B0604020202020204" pitchFamily="34" charset="0"/>
              <a:buChar char="•"/>
            </a:pPr>
            <a:r>
              <a:rPr lang="fr-FR" sz="2400" dirty="0">
                <a:solidFill>
                  <a:schemeClr val="tx1"/>
                </a:solidFill>
              </a:rPr>
              <a:t>Le médiateur peut ne pas être impartial, ni être au courant des dynamiques de maltraitances</a:t>
            </a:r>
          </a:p>
          <a:p>
            <a:pPr lvl="3" indent="-457200">
              <a:buFont typeface="Arial" panose="020B0604020202020204" pitchFamily="34" charset="0"/>
              <a:buChar char="•"/>
            </a:pPr>
            <a:r>
              <a:rPr lang="fr-FR" sz="2400" dirty="0">
                <a:solidFill>
                  <a:schemeClr val="tx1"/>
                </a:solidFill>
              </a:rPr>
              <a:t>Les actes de violence peuvent augmenter après le processus de médiation </a:t>
            </a:r>
          </a:p>
        </p:txBody>
      </p:sp>
    </p:spTree>
    <p:extLst>
      <p:ext uri="{BB962C8B-B14F-4D97-AF65-F5344CB8AC3E}">
        <p14:creationId xmlns:p14="http://schemas.microsoft.com/office/powerpoint/2010/main" val="32374247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La médiation a lieu... Que se passe-t-il ensuite ?</a:t>
            </a:r>
          </a:p>
        </p:txBody>
      </p:sp>
      <p:sp>
        <p:nvSpPr>
          <p:cNvPr id="3" name="Content Placeholder 2"/>
          <p:cNvSpPr>
            <a:spLocks noGrp="1"/>
          </p:cNvSpPr>
          <p:nvPr>
            <p:ph idx="1"/>
          </p:nvPr>
        </p:nvSpPr>
        <p:spPr/>
        <p:txBody>
          <a:bodyPr/>
          <a:lstStyle/>
          <a:p>
            <a:r>
              <a:rPr lang="fr-FR" sz="2800" dirty="0">
                <a:solidFill>
                  <a:schemeClr val="tx1"/>
                </a:solidFill>
              </a:rPr>
              <a:t>Après avoir discuté des risques de la médiation avec la survivante, elle peut néanmoins décider de recourir au processus de médiation (ou elle peut ne pas avoir le choix).</a:t>
            </a:r>
          </a:p>
          <a:p>
            <a:r>
              <a:rPr lang="fr-FR" smtClean="0"/>
              <a:t> </a:t>
            </a:r>
          </a:p>
          <a:p>
            <a:r>
              <a:rPr lang="fr-FR" sz="2800" dirty="0">
                <a:solidFill>
                  <a:schemeClr val="tx1"/>
                </a:solidFill>
              </a:rPr>
              <a:t>Dans ce cas, différentes précautions et techniques peuvent rendre le processus plus sûr et plus souple et faire en sorte qu'il accompagne mieux la survivante.</a:t>
            </a:r>
          </a:p>
          <a:p>
            <a:endParaRPr lang="fr-FR" sz="2800" dirty="0">
              <a:solidFill>
                <a:schemeClr val="tx1"/>
              </a:solidFill>
            </a:endParaRPr>
          </a:p>
        </p:txBody>
      </p:sp>
    </p:spTree>
    <p:extLst>
      <p:ext uri="{BB962C8B-B14F-4D97-AF65-F5344CB8AC3E}">
        <p14:creationId xmlns:p14="http://schemas.microsoft.com/office/powerpoint/2010/main" val="16334258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Rôle de l'intervenant</a:t>
            </a:r>
          </a:p>
        </p:txBody>
      </p:sp>
      <p:sp>
        <p:nvSpPr>
          <p:cNvPr id="5" name="Content Placeholder 4"/>
          <p:cNvSpPr>
            <a:spLocks noGrp="1"/>
          </p:cNvSpPr>
          <p:nvPr>
            <p:ph idx="1"/>
          </p:nvPr>
        </p:nvSpPr>
        <p:spPr>
          <a:xfrm>
            <a:off x="1023938" y="1756612"/>
            <a:ext cx="9720262" cy="4552114"/>
          </a:xfrm>
        </p:spPr>
        <p:txBody>
          <a:bodyPr/>
          <a:lstStyle/>
          <a:p>
            <a:r>
              <a:rPr lang="fr-FR" sz="2400" b="1" dirty="0">
                <a:solidFill>
                  <a:schemeClr val="tx1"/>
                </a:solidFill>
              </a:rPr>
              <a:t>NE JAMAIS SERVIR DE MÉDIATEUR !</a:t>
            </a:r>
          </a:p>
          <a:p>
            <a:pPr marL="457200" lvl="1" indent="-457200">
              <a:buFont typeface="Arial" pitchFamily="34" charset="0"/>
              <a:buChar char="•"/>
            </a:pPr>
            <a:r>
              <a:rPr lang="fr-FR" sz="2400" dirty="0">
                <a:solidFill>
                  <a:schemeClr val="tx1"/>
                </a:solidFill>
              </a:rPr>
              <a:t>En tant qu'intervenant, vous ne devez jamais servir de médiateur, mais vous devez défendre et soutenir les survivantes ; nous ne pouvons pas et ne devons pas être impartiaux</a:t>
            </a:r>
          </a:p>
          <a:p>
            <a:pPr marL="457200" indent="-457200">
              <a:buFont typeface="Arial" pitchFamily="34" charset="0"/>
              <a:buChar char="•"/>
            </a:pPr>
            <a:r>
              <a:rPr lang="fr-FR" sz="2400" dirty="0">
                <a:solidFill>
                  <a:schemeClr val="tx1"/>
                </a:solidFill>
              </a:rPr>
              <a:t>Défendre la survivante avant, pendant et après la médiation</a:t>
            </a:r>
          </a:p>
          <a:p>
            <a:pPr marL="457200" indent="-457200">
              <a:buFont typeface="Arial" pitchFamily="34" charset="0"/>
              <a:buChar char="•"/>
            </a:pPr>
            <a:r>
              <a:rPr lang="fr-FR" sz="2400" dirty="0">
                <a:solidFill>
                  <a:schemeClr val="tx1"/>
                </a:solidFill>
              </a:rPr>
              <a:t>Partager autant d'informations que possible avec la survivante</a:t>
            </a:r>
          </a:p>
          <a:p>
            <a:pPr marL="457200" indent="-457200">
              <a:buFont typeface="Arial" pitchFamily="34" charset="0"/>
              <a:buChar char="•"/>
            </a:pPr>
            <a:r>
              <a:rPr lang="fr-FR" sz="2400" dirty="0">
                <a:solidFill>
                  <a:schemeClr val="tx1"/>
                </a:solidFill>
              </a:rPr>
              <a:t>Travailler avec les médiateurs avant la médiation, puis de façon continue, en liaison avec d'autres programmes/secteurs si cela s'avère utile</a:t>
            </a:r>
          </a:p>
          <a:p>
            <a:pPr marL="457200" indent="-457200">
              <a:buFont typeface="Arial" pitchFamily="34" charset="0"/>
              <a:buChar char="•"/>
            </a:pPr>
            <a:r>
              <a:rPr lang="fr-FR" sz="2400" dirty="0">
                <a:solidFill>
                  <a:schemeClr val="tx1"/>
                </a:solidFill>
              </a:rPr>
              <a:t>Soutenir en permanence les survivantes, notamment après la médiation et ses répercussions potentielles</a:t>
            </a:r>
          </a:p>
        </p:txBody>
      </p:sp>
    </p:spTree>
    <p:extLst>
      <p:ext uri="{BB962C8B-B14F-4D97-AF65-F5344CB8AC3E}">
        <p14:creationId xmlns:p14="http://schemas.microsoft.com/office/powerpoint/2010/main" val="781538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Avantages de l'implication de l'intervenant</a:t>
            </a:r>
          </a:p>
        </p:txBody>
      </p:sp>
      <p:sp>
        <p:nvSpPr>
          <p:cNvPr id="3" name="Content Placeholder 2"/>
          <p:cNvSpPr>
            <a:spLocks noGrp="1"/>
          </p:cNvSpPr>
          <p:nvPr>
            <p:ph idx="1"/>
          </p:nvPr>
        </p:nvSpPr>
        <p:spPr>
          <a:xfrm>
            <a:off x="1023938" y="1732548"/>
            <a:ext cx="9720262" cy="5125452"/>
          </a:xfrm>
        </p:spPr>
        <p:txBody>
          <a:bodyPr/>
          <a:lstStyle/>
          <a:p>
            <a:r>
              <a:rPr lang="fr-FR" sz="2000" dirty="0">
                <a:solidFill>
                  <a:schemeClr val="tx1"/>
                </a:solidFill>
              </a:rPr>
              <a:t>Si la médiation a quand même lieu, votre implication peut influencer le processus et le rendre plus sûr et plus équitable. Voici quelques-uns des avantages :</a:t>
            </a:r>
          </a:p>
          <a:p>
            <a:endParaRPr lang="fr-FR" sz="2000" dirty="0">
              <a:solidFill>
                <a:schemeClr val="tx1"/>
              </a:solidFill>
            </a:endParaRPr>
          </a:p>
          <a:p>
            <a:pPr lvl="2" indent="-457200">
              <a:buFont typeface="Arial" panose="020B0604020202020204" pitchFamily="34" charset="0"/>
              <a:buChar char="•"/>
            </a:pPr>
            <a:r>
              <a:rPr lang="fr-FR" sz="2000" dirty="0">
                <a:solidFill>
                  <a:schemeClr val="tx1"/>
                </a:solidFill>
              </a:rPr>
              <a:t>Possibilité d'offrir à la survivante certains choix visant à ce qu'elle se sente plus à l'aise grâce à votre connaissance de la situation</a:t>
            </a:r>
          </a:p>
          <a:p>
            <a:pPr lvl="2" indent="-457200">
              <a:buFont typeface="Arial" panose="020B0604020202020204" pitchFamily="34" charset="0"/>
              <a:buChar char="•"/>
            </a:pPr>
            <a:r>
              <a:rPr lang="fr-FR" sz="2000" dirty="0">
                <a:solidFill>
                  <a:schemeClr val="tx1"/>
                </a:solidFill>
              </a:rPr>
              <a:t>Des limites claires peuvent être fixées, et il ne faut jamais faire de compromis sur la maltraitance ou l'excuser si vous intervenez</a:t>
            </a:r>
          </a:p>
          <a:p>
            <a:pPr lvl="2" indent="-457200">
              <a:buFont typeface="Arial" panose="020B0604020202020204" pitchFamily="34" charset="0"/>
              <a:buChar char="•"/>
            </a:pPr>
            <a:r>
              <a:rPr lang="fr-FR" sz="2000" dirty="0">
                <a:solidFill>
                  <a:schemeClr val="tx1"/>
                </a:solidFill>
              </a:rPr>
              <a:t>Possibilité de proposer aux leaders/médiateurs des possibilités de formation </a:t>
            </a:r>
          </a:p>
          <a:p>
            <a:pPr lvl="2" indent="-457200">
              <a:buFont typeface="Arial" panose="020B0604020202020204" pitchFamily="34" charset="0"/>
              <a:buChar char="•"/>
            </a:pPr>
            <a:r>
              <a:rPr lang="fr-FR" sz="2000" dirty="0">
                <a:solidFill>
                  <a:schemeClr val="tx1"/>
                </a:solidFill>
              </a:rPr>
              <a:t>Si possible, il faut impliquer les personnes que vous savez être plus soucieuses des survivantes pour servir de médiateurs</a:t>
            </a:r>
          </a:p>
          <a:p>
            <a:pPr lvl="2" indent="-457200">
              <a:buFont typeface="Arial" panose="020B0604020202020204" pitchFamily="34" charset="0"/>
              <a:buChar char="•"/>
            </a:pPr>
            <a:r>
              <a:rPr lang="fr-FR" sz="2000" dirty="0">
                <a:solidFill>
                  <a:schemeClr val="tx1"/>
                </a:solidFill>
              </a:rPr>
              <a:t>Possibilité de travailler au préalable avec le médiateur pour qu'il comprenne bien ce que c’est la violence conjugale, et faire en sorte que le processus accompagne mieux la survivante</a:t>
            </a:r>
          </a:p>
          <a:p>
            <a:pPr lvl="2" indent="-457200">
              <a:buFont typeface="Arial" panose="020B0604020202020204" pitchFamily="34" charset="0"/>
              <a:buChar char="•"/>
            </a:pPr>
            <a:r>
              <a:rPr lang="fr-FR" sz="2000" dirty="0">
                <a:solidFill>
                  <a:schemeClr val="tx1"/>
                </a:solidFill>
              </a:rPr>
              <a:t>Suite à la médiation, vous pouvez consulter l'accord et vous entretenir avec les personnes qui peuvent faire en sorte qu'il soit respecté </a:t>
            </a:r>
          </a:p>
          <a:p>
            <a:endParaRPr lang="fr-FR" sz="2000" dirty="0">
              <a:solidFill>
                <a:schemeClr val="tx1"/>
              </a:solidFill>
            </a:endParaRPr>
          </a:p>
        </p:txBody>
      </p:sp>
    </p:spTree>
    <p:extLst>
      <p:ext uri="{BB962C8B-B14F-4D97-AF65-F5344CB8AC3E}">
        <p14:creationId xmlns:p14="http://schemas.microsoft.com/office/powerpoint/2010/main" val="5720458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Activité :</a:t>
            </a:r>
            <a:r>
              <a:t/>
            </a:r>
            <a:br/>
            <a:r>
              <a:rPr lang="fr-FR" smtClean="0"/>
              <a:t> Discussion des risques de la médiation </a:t>
            </a:r>
          </a:p>
        </p:txBody>
      </p:sp>
      <p:sp>
        <p:nvSpPr>
          <p:cNvPr id="3" name="Content Placeholder 2"/>
          <p:cNvSpPr>
            <a:spLocks noGrp="1"/>
          </p:cNvSpPr>
          <p:nvPr>
            <p:ph idx="1"/>
          </p:nvPr>
        </p:nvSpPr>
        <p:spPr>
          <a:xfrm>
            <a:off x="6737684" y="860778"/>
            <a:ext cx="4768515" cy="5053469"/>
          </a:xfrm>
        </p:spPr>
        <p:txBody>
          <a:bodyPr>
            <a:normAutofit fontScale="85000" lnSpcReduction="10000"/>
          </a:bodyPr>
          <a:lstStyle/>
          <a:p>
            <a:pPr>
              <a:buFont typeface="Arial" pitchFamily="34" charset="0"/>
              <a:buChar char="•"/>
            </a:pPr>
            <a:r>
              <a:rPr lang="fr-FR" sz="2800" dirty="0">
                <a:solidFill>
                  <a:schemeClr val="tx1"/>
                </a:solidFill>
              </a:rPr>
              <a:t>Dans ce jeu de rôle, je serai l'intervenant et discuterai des risques de la médiation avec la survivante. </a:t>
            </a:r>
          </a:p>
          <a:p>
            <a:pPr>
              <a:buFont typeface="Arial" pitchFamily="34" charset="0"/>
              <a:buChar char="•"/>
            </a:pPr>
            <a:r>
              <a:rPr lang="fr-FR" sz="2800" dirty="0">
                <a:solidFill>
                  <a:schemeClr val="tx1"/>
                </a:solidFill>
              </a:rPr>
              <a:t>Le reste du groupe observera le jeu de rôle. </a:t>
            </a:r>
          </a:p>
          <a:p>
            <a:pPr>
              <a:buFont typeface="Arial" pitchFamily="34" charset="0"/>
              <a:buChar char="•"/>
            </a:pPr>
            <a:r>
              <a:rPr lang="fr-FR" sz="2800" dirty="0">
                <a:solidFill>
                  <a:schemeClr val="tx1"/>
                </a:solidFill>
              </a:rPr>
              <a:t>Qu'ai-je bien fait en tant qu'intervenant ? Qu'est-ce que je pourrais améliorer ? Comment réagiriez-vous en tant que survivante dans cette situation ?</a:t>
            </a:r>
          </a:p>
        </p:txBody>
      </p:sp>
    </p:spTree>
    <p:extLst>
      <p:ext uri="{BB962C8B-B14F-4D97-AF65-F5344CB8AC3E}">
        <p14:creationId xmlns:p14="http://schemas.microsoft.com/office/powerpoint/2010/main" val="1813639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Avant la médiation</a:t>
            </a:r>
          </a:p>
        </p:txBody>
      </p:sp>
      <p:sp>
        <p:nvSpPr>
          <p:cNvPr id="3" name="Content Placeholder 2"/>
          <p:cNvSpPr>
            <a:spLocks noGrp="1"/>
          </p:cNvSpPr>
          <p:nvPr>
            <p:ph idx="1"/>
          </p:nvPr>
        </p:nvSpPr>
        <p:spPr>
          <a:xfrm>
            <a:off x="1023938" y="1804738"/>
            <a:ext cx="9720262" cy="4503988"/>
          </a:xfrm>
        </p:spPr>
        <p:txBody>
          <a:bodyPr>
            <a:normAutofit fontScale="92500" lnSpcReduction="10000"/>
          </a:bodyPr>
          <a:lstStyle/>
          <a:p>
            <a:pPr marL="128016" lvl="1" indent="0">
              <a:buNone/>
            </a:pPr>
            <a:r>
              <a:rPr lang="fr-FR" sz="2200" b="1" dirty="0">
                <a:solidFill>
                  <a:schemeClr val="tx1"/>
                </a:solidFill>
              </a:rPr>
              <a:t>Rencontrez seul(e) la survivante pour l'informer :</a:t>
            </a:r>
          </a:p>
          <a:p>
            <a:pPr lvl="2">
              <a:buFont typeface="Arial" panose="020B0604020202020204" pitchFamily="34" charset="0"/>
              <a:buChar char="•"/>
            </a:pPr>
            <a:r>
              <a:rPr lang="fr-FR" sz="1800" dirty="0">
                <a:solidFill>
                  <a:schemeClr val="tx1"/>
                </a:solidFill>
              </a:rPr>
              <a:t>Des autres options de résolution des différends</a:t>
            </a:r>
          </a:p>
          <a:p>
            <a:pPr lvl="2">
              <a:buFont typeface="Arial" panose="020B0604020202020204" pitchFamily="34" charset="0"/>
              <a:buChar char="•"/>
            </a:pPr>
            <a:r>
              <a:rPr lang="fr-FR" sz="1800" dirty="0">
                <a:solidFill>
                  <a:schemeClr val="tx1"/>
                </a:solidFill>
              </a:rPr>
              <a:t>De la façon dont le processus de médiation fonctionne</a:t>
            </a:r>
          </a:p>
          <a:p>
            <a:pPr lvl="2">
              <a:buFont typeface="Arial" panose="020B0604020202020204" pitchFamily="34" charset="0"/>
              <a:buChar char="•"/>
            </a:pPr>
            <a:r>
              <a:rPr lang="fr-FR" sz="1800" dirty="0">
                <a:solidFill>
                  <a:schemeClr val="tx1"/>
                </a:solidFill>
              </a:rPr>
              <a:t>Des options permettant de rendre le processus de médiation plus équitable (telles que la médiation dite « navette », la mise en place d'un signal destiné à attirer l'attention de l'intervenant, la préparation d'une déclaration écrite, etc.)</a:t>
            </a:r>
          </a:p>
          <a:p>
            <a:pPr lvl="2">
              <a:buFont typeface="Arial" panose="020B0604020202020204" pitchFamily="34" charset="0"/>
              <a:buChar char="•"/>
            </a:pPr>
            <a:r>
              <a:rPr lang="fr-FR" sz="1800" dirty="0">
                <a:solidFill>
                  <a:schemeClr val="tx1"/>
                </a:solidFill>
              </a:rPr>
              <a:t>De son rôle dans la médiation</a:t>
            </a:r>
          </a:p>
          <a:p>
            <a:pPr lvl="2">
              <a:buFont typeface="Arial" panose="020B0604020202020204" pitchFamily="34" charset="0"/>
              <a:buChar char="•"/>
            </a:pPr>
            <a:r>
              <a:rPr lang="fr-FR" sz="1800" dirty="0">
                <a:solidFill>
                  <a:schemeClr val="tx1"/>
                </a:solidFill>
              </a:rPr>
              <a:t>Du rôle du médiateur dans le processus</a:t>
            </a:r>
          </a:p>
          <a:p>
            <a:pPr marL="128016" lvl="1" indent="0">
              <a:buNone/>
            </a:pPr>
            <a:r>
              <a:rPr lang="fr-FR" sz="2200" b="1" dirty="0">
                <a:solidFill>
                  <a:schemeClr val="tx1"/>
                </a:solidFill>
              </a:rPr>
              <a:t>Aidez la survivante à prendre des dispositions en matière de sécurité</a:t>
            </a:r>
          </a:p>
          <a:p>
            <a:pPr marL="128016" lvl="1" indent="0">
              <a:buNone/>
            </a:pPr>
            <a:endParaRPr lang="fr-FR" sz="2200" dirty="0">
              <a:solidFill>
                <a:schemeClr val="tx1"/>
              </a:solidFill>
            </a:endParaRPr>
          </a:p>
          <a:p>
            <a:pPr marL="128016" lvl="1" indent="0">
              <a:buNone/>
            </a:pPr>
            <a:r>
              <a:rPr lang="fr-FR" sz="2200" b="1" dirty="0">
                <a:solidFill>
                  <a:schemeClr val="tx1"/>
                </a:solidFill>
              </a:rPr>
              <a:t>Si possible, travaillez avec le médiateur pour garantir qu'il comprend bien ce que c’estla violence conjugale, sa complexité et les dynamiques du pouvoir</a:t>
            </a:r>
          </a:p>
          <a:p>
            <a:pPr marL="128016" lvl="1" indent="0">
              <a:buNone/>
            </a:pPr>
            <a:endParaRPr lang="fr-FR" sz="2200" dirty="0">
              <a:solidFill>
                <a:schemeClr val="tx1"/>
              </a:solidFill>
            </a:endParaRPr>
          </a:p>
          <a:p>
            <a:pPr marL="128016" lvl="1" indent="0">
              <a:buNone/>
            </a:pPr>
            <a:r>
              <a:rPr lang="fr-FR" sz="2200" b="1" dirty="0">
                <a:solidFill>
                  <a:schemeClr val="tx1"/>
                </a:solidFill>
              </a:rPr>
              <a:t>L'objectif est d'aider la survivante à se sentir aussi à l'aise que possible avec le processus.</a:t>
            </a:r>
          </a:p>
        </p:txBody>
      </p:sp>
    </p:spTree>
    <p:extLst>
      <p:ext uri="{BB962C8B-B14F-4D97-AF65-F5344CB8AC3E}">
        <p14:creationId xmlns:p14="http://schemas.microsoft.com/office/powerpoint/2010/main" val="1271505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Pendant la médiation</a:t>
            </a:r>
          </a:p>
        </p:txBody>
      </p:sp>
      <p:sp>
        <p:nvSpPr>
          <p:cNvPr id="3" name="Content Placeholder 2"/>
          <p:cNvSpPr>
            <a:spLocks noGrp="1"/>
          </p:cNvSpPr>
          <p:nvPr>
            <p:ph idx="1"/>
          </p:nvPr>
        </p:nvSpPr>
        <p:spPr/>
        <p:txBody>
          <a:bodyPr/>
          <a:lstStyle/>
          <a:p>
            <a:pPr marL="457200" indent="-457200">
              <a:buFont typeface="Arial" pitchFamily="34" charset="0"/>
              <a:buChar char="•"/>
            </a:pPr>
            <a:r>
              <a:rPr lang="fr-FR" sz="2400" dirty="0">
                <a:solidFill>
                  <a:schemeClr val="tx1"/>
                </a:solidFill>
              </a:rPr>
              <a:t>Discutez et établissez les règles de base de la médiation</a:t>
            </a:r>
          </a:p>
          <a:p>
            <a:pPr marL="457200" indent="-457200">
              <a:buFont typeface="Arial" pitchFamily="34" charset="0"/>
              <a:buChar char="•"/>
            </a:pPr>
            <a:r>
              <a:rPr lang="fr-FR" sz="2400" dirty="0">
                <a:solidFill>
                  <a:schemeClr val="tx1"/>
                </a:solidFill>
              </a:rPr>
              <a:t>Essayez de repérer les tactiques les plus discrètes que l'agresseur peut utiliser pour exercer un contrôle sur la survivante</a:t>
            </a:r>
          </a:p>
          <a:p>
            <a:pPr marL="457200" indent="-457200">
              <a:buFont typeface="Arial" pitchFamily="34" charset="0"/>
              <a:buChar char="•"/>
            </a:pPr>
            <a:r>
              <a:rPr lang="fr-FR" sz="2400" dirty="0">
                <a:solidFill>
                  <a:schemeClr val="tx1"/>
                </a:solidFill>
              </a:rPr>
              <a:t>Soutenez la survivante pour qu'elle puisse parler en toute sécurité des violences et/ou maltraitances qu'elle a subies</a:t>
            </a:r>
          </a:p>
          <a:p>
            <a:pPr marL="457200" indent="-457200">
              <a:buFont typeface="Arial" pitchFamily="34" charset="0"/>
              <a:buChar char="•"/>
            </a:pPr>
            <a:r>
              <a:rPr lang="fr-FR" sz="2400" dirty="0">
                <a:solidFill>
                  <a:schemeClr val="tx1"/>
                </a:solidFill>
              </a:rPr>
              <a:t>Demandez à faire une pause au cours du processus de médiation si nécessaire, et faites le point avec la survivante en privé tout au long du processus</a:t>
            </a:r>
          </a:p>
          <a:p>
            <a:pPr indent="-457200">
              <a:buFont typeface="Arial" pitchFamily="34" charset="0"/>
              <a:buChar char="•"/>
            </a:pPr>
            <a:endParaRPr lang="fr-FR" sz="2400" dirty="0">
              <a:solidFill>
                <a:schemeClr val="tx1"/>
              </a:solidFill>
            </a:endParaRPr>
          </a:p>
        </p:txBody>
      </p:sp>
    </p:spTree>
    <p:extLst>
      <p:ext uri="{BB962C8B-B14F-4D97-AF65-F5344CB8AC3E}">
        <p14:creationId xmlns:p14="http://schemas.microsoft.com/office/powerpoint/2010/main" val="33730191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Après la médiation</a:t>
            </a:r>
          </a:p>
        </p:txBody>
      </p:sp>
      <p:sp>
        <p:nvSpPr>
          <p:cNvPr id="3" name="Content Placeholder 2"/>
          <p:cNvSpPr>
            <a:spLocks noGrp="1"/>
          </p:cNvSpPr>
          <p:nvPr>
            <p:ph idx="1"/>
          </p:nvPr>
        </p:nvSpPr>
        <p:spPr/>
        <p:txBody>
          <a:bodyPr>
            <a:normAutofit lnSpcReduction="10000"/>
          </a:bodyPr>
          <a:lstStyle/>
          <a:p>
            <a:pPr marL="457200" indent="-457200">
              <a:buFont typeface="Arial" pitchFamily="34" charset="0"/>
              <a:buChar char="•"/>
            </a:pPr>
            <a:r>
              <a:rPr lang="fr-FR" sz="2400" dirty="0">
                <a:solidFill>
                  <a:schemeClr val="tx1"/>
                </a:solidFill>
              </a:rPr>
              <a:t>Suite à la médiation, continuez à faire le point avec la survivante, à la défendre et à la soutenir</a:t>
            </a:r>
          </a:p>
          <a:p>
            <a:pPr marL="457200" indent="-457200">
              <a:buFont typeface="Arial" pitchFamily="34" charset="0"/>
              <a:buChar char="•"/>
            </a:pPr>
            <a:r>
              <a:rPr lang="fr-FR" sz="2400" dirty="0">
                <a:solidFill>
                  <a:schemeClr val="tx1"/>
                </a:solidFill>
              </a:rPr>
              <a:t>Assurez-vous que la survivante sait qu'il est normal qu'un accord ne soit pas obtenu !</a:t>
            </a:r>
          </a:p>
          <a:p>
            <a:pPr marL="457200" indent="-457200">
              <a:buFont typeface="Arial" pitchFamily="34" charset="0"/>
              <a:buChar char="•"/>
            </a:pPr>
            <a:r>
              <a:rPr lang="fr-FR" sz="2400" dirty="0">
                <a:solidFill>
                  <a:schemeClr val="tx1"/>
                </a:solidFill>
              </a:rPr>
              <a:t>Tous les accords doivent décrire la nature et l'ampleur des violences</a:t>
            </a:r>
          </a:p>
          <a:p>
            <a:pPr marL="457200" indent="-457200">
              <a:buFont typeface="Arial" pitchFamily="34" charset="0"/>
              <a:buChar char="•"/>
            </a:pPr>
            <a:r>
              <a:rPr lang="fr-FR" sz="2400" dirty="0">
                <a:solidFill>
                  <a:schemeClr val="tx1"/>
                </a:solidFill>
              </a:rPr>
              <a:t>Tous les accords DOIVENT mentionner les conséquences</a:t>
            </a:r>
          </a:p>
          <a:p>
            <a:pPr marL="457200" indent="-457200">
              <a:buFont typeface="Arial" pitchFamily="34" charset="0"/>
              <a:buChar char="•"/>
            </a:pPr>
            <a:r>
              <a:rPr lang="fr-FR" sz="2400" dirty="0">
                <a:solidFill>
                  <a:schemeClr val="tx1"/>
                </a:solidFill>
              </a:rPr>
              <a:t>Envisagez des solutions permettant de trouver des accords de médiation plus efficaces et plus facilement applicables</a:t>
            </a:r>
          </a:p>
          <a:p>
            <a:pPr marL="457200" indent="-457200">
              <a:buFont typeface="Arial" pitchFamily="34" charset="0"/>
              <a:buChar char="•"/>
            </a:pPr>
            <a:endParaRPr lang="fr-FR" sz="2400" dirty="0">
              <a:solidFill>
                <a:schemeClr val="tx1"/>
              </a:solidFill>
            </a:endParaRPr>
          </a:p>
        </p:txBody>
      </p:sp>
    </p:spTree>
    <p:extLst>
      <p:ext uri="{BB962C8B-B14F-4D97-AF65-F5344CB8AC3E}">
        <p14:creationId xmlns:p14="http://schemas.microsoft.com/office/powerpoint/2010/main" val="13148735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mtClean="0"/>
              <a:t>Activité : Récapitulatif </a:t>
            </a:r>
          </a:p>
        </p:txBody>
      </p:sp>
      <p:sp>
        <p:nvSpPr>
          <p:cNvPr id="5" name="Content Placeholder 4"/>
          <p:cNvSpPr>
            <a:spLocks noGrp="1"/>
          </p:cNvSpPr>
          <p:nvPr>
            <p:ph idx="1"/>
          </p:nvPr>
        </p:nvSpPr>
        <p:spPr/>
        <p:txBody>
          <a:bodyPr/>
          <a:lstStyle/>
          <a:p>
            <a:pPr>
              <a:buFont typeface="Arial" pitchFamily="34" charset="0"/>
              <a:buChar char="•"/>
            </a:pPr>
            <a:r>
              <a:rPr lang="fr-FR" dirty="0">
                <a:solidFill>
                  <a:schemeClr val="tx1"/>
                </a:solidFill>
              </a:rPr>
              <a:t>Formez des groupes de deux. Lisez ensemble l'étude de cas, puis travaillez sur le processus que vous avez appris en examinant la façon dont vous pouvez rendre la médiation plus sûre pour les survivantes. </a:t>
            </a:r>
          </a:p>
          <a:p>
            <a:pPr>
              <a:buFont typeface="Arial" pitchFamily="34" charset="0"/>
              <a:buChar char="•"/>
            </a:pPr>
            <a:r>
              <a:rPr lang="fr-FR" dirty="0">
                <a:solidFill>
                  <a:schemeClr val="tx1"/>
                </a:solidFill>
              </a:rPr>
              <a:t>Discutez-en avec l'ensemble du groupe :  À quels défis avez-vous été confrontés au cours de cet exercice ? Quelles questions a-t-il soulevées ? Les autres groupes ont-ils abordé l'étude de cas différemment ?</a:t>
            </a:r>
          </a:p>
        </p:txBody>
      </p:sp>
    </p:spTree>
    <p:extLst>
      <p:ext uri="{BB962C8B-B14F-4D97-AF65-F5344CB8AC3E}">
        <p14:creationId xmlns:p14="http://schemas.microsoft.com/office/powerpoint/2010/main" val="24994809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fr-FR" smtClean="0"/>
              <a:t>Conclusion</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fr-FR" smtClean="0"/>
              <a:t>DES QUESTIONS ?</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fr-FR" smtClean="0"/>
              <a:t>DES DOUTES ?</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fr-FR" smtClean="0"/>
              <a:t>DES IDÉES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21793" y="1926002"/>
            <a:ext cx="10244667" cy="2134930"/>
          </a:xfrm>
        </p:spPr>
        <p:txBody>
          <a:bodyPr/>
          <a:lstStyle/>
          <a:p>
            <a:r>
              <a:rPr lang="fr-FR" sz="4800" dirty="0"/>
              <a:t>Lla GESTION DES CAS de violence conjugaleperpetrée sur les femmes et les filles : MÉDIATION</a:t>
            </a:r>
          </a:p>
        </p:txBody>
      </p:sp>
      <p:sp>
        <p:nvSpPr>
          <p:cNvPr id="5" name="Text Placeholder 4"/>
          <p:cNvSpPr>
            <a:spLocks noGrp="1"/>
          </p:cNvSpPr>
          <p:nvPr>
            <p:ph type="body" sz="quarter" idx="10"/>
          </p:nvPr>
        </p:nvSpPr>
        <p:spPr/>
        <p:txBody>
          <a:bodyPr/>
          <a:lstStyle/>
          <a:p>
            <a:pPr>
              <a:buFont typeface="Tw Cen MT" charset="0"/>
              <a:buChar char=" "/>
              <a:defRPr/>
            </a:pPr>
            <a:r>
              <a:rPr lang="fr-FR" smtClean="0"/>
              <a:t>MODULE 15B</a:t>
            </a:r>
          </a:p>
        </p:txBody>
      </p:sp>
      <p:cxnSp>
        <p:nvCxnSpPr>
          <p:cNvPr id="7" name="Straight Connector 6"/>
          <p:cNvCxnSpPr/>
          <p:nvPr/>
        </p:nvCxnSpPr>
        <p:spPr>
          <a:xfrm>
            <a:off x="1029294" y="5227659"/>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C000"/>
            </a:solidFill>
          </a:ln>
        </p:spPr>
        <p:txBody>
          <a:bodyPr/>
          <a:lstStyle/>
          <a:p>
            <a:r>
              <a:rPr lang="fr-FR" smtClean="0"/>
              <a:t>Objectifs</a:t>
            </a:r>
          </a:p>
        </p:txBody>
      </p:sp>
      <p:sp>
        <p:nvSpPr>
          <p:cNvPr id="3" name="Content Placeholder 2"/>
          <p:cNvSpPr>
            <a:spLocks noGrp="1"/>
          </p:cNvSpPr>
          <p:nvPr>
            <p:ph idx="1"/>
          </p:nvPr>
        </p:nvSpPr>
        <p:spPr/>
        <p:txBody>
          <a:bodyPr/>
          <a:lstStyle/>
          <a:p>
            <a:r>
              <a:rPr lang="fr-FR" dirty="0">
                <a:solidFill>
                  <a:schemeClr val="tx1"/>
                </a:solidFill>
              </a:rPr>
              <a:t>Comprendre ce qu'est la médiation dans le contexte de laviolence conjugale</a:t>
            </a:r>
          </a:p>
          <a:p>
            <a:r>
              <a:rPr lang="fr-FR" dirty="0">
                <a:solidFill>
                  <a:schemeClr val="tx1"/>
                </a:solidFill>
              </a:rPr>
              <a:t>Identifier les risques et les dangers de la médiation dans les cas de violence conjugale</a:t>
            </a:r>
          </a:p>
          <a:p>
            <a:r>
              <a:rPr lang="fr-FR" dirty="0">
                <a:solidFill>
                  <a:schemeClr val="tx1"/>
                </a:solidFill>
              </a:rPr>
              <a:t>Décrire le rôle de l'intervenant dans la médiation et ce que les médiateurs peuvent faire pour soutenir les survivantes</a:t>
            </a:r>
          </a:p>
          <a:p>
            <a:endParaRPr lang="fr-FR"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Qu'est-ce que la médiation ?</a:t>
            </a:r>
          </a:p>
        </p:txBody>
      </p:sp>
      <p:sp>
        <p:nvSpPr>
          <p:cNvPr id="3" name="Content Placeholder 2"/>
          <p:cNvSpPr>
            <a:spLocks noGrp="1"/>
          </p:cNvSpPr>
          <p:nvPr>
            <p:ph idx="1"/>
          </p:nvPr>
        </p:nvSpPr>
        <p:spPr/>
        <p:txBody>
          <a:bodyPr/>
          <a:lstStyle/>
          <a:p>
            <a:r>
              <a:rPr lang="fr-FR" sz="2800" dirty="0">
                <a:solidFill>
                  <a:schemeClr val="tx1"/>
                </a:solidFill>
              </a:rPr>
              <a:t>La médiation est un processus </a:t>
            </a:r>
            <a:r>
              <a:rPr lang="fr-FR" sz="2800" b="1" dirty="0">
                <a:solidFill>
                  <a:schemeClr val="tx1"/>
                </a:solidFill>
              </a:rPr>
              <a:t>volontaire</a:t>
            </a:r>
            <a:r>
              <a:rPr lang="fr-FR" sz="2800" dirty="0">
                <a:solidFill>
                  <a:schemeClr val="tx1"/>
                </a:solidFill>
              </a:rPr>
              <a:t> par lequel deux parties (ou plus) impliquées dans un différend font appel à un </a:t>
            </a:r>
            <a:r>
              <a:rPr lang="fr-FR" sz="2800" b="1" dirty="0">
                <a:solidFill>
                  <a:schemeClr val="tx1"/>
                </a:solidFill>
              </a:rPr>
              <a:t>tiers impartial</a:t>
            </a:r>
            <a:r>
              <a:rPr lang="fr-FR" sz="2800" dirty="0">
                <a:solidFill>
                  <a:schemeClr val="tx1"/>
                </a:solidFill>
              </a:rPr>
              <a:t>, le médiateur, afin qu'il trouve </a:t>
            </a:r>
            <a:r>
              <a:rPr lang="fr-FR" sz="2800" b="1" dirty="0">
                <a:solidFill>
                  <a:schemeClr val="tx1"/>
                </a:solidFill>
              </a:rPr>
              <a:t>une solution</a:t>
            </a:r>
            <a:r>
              <a:rPr lang="fr-FR" sz="2800" dirty="0">
                <a:solidFill>
                  <a:schemeClr val="tx1"/>
                </a:solidFill>
              </a:rPr>
              <a:t> permettant de régler le conflit. Contrairement aux juges ou aux arbitres, dont les décisions désignent un gagnant et un perdant, les médiateurs s'efforcent de </a:t>
            </a:r>
            <a:r>
              <a:rPr lang="fr-FR" sz="2800" b="1" dirty="0">
                <a:solidFill>
                  <a:schemeClr val="tx1"/>
                </a:solidFill>
              </a:rPr>
              <a:t>trouver une solution acceptable pour les deux parties</a:t>
            </a:r>
            <a:r>
              <a:rPr lang="fr-FR" sz="2800" dirty="0">
                <a:solidFill>
                  <a:schemeClr val="tx1"/>
                </a:solidFill>
              </a:rPr>
              <a:t>. </a:t>
            </a:r>
          </a:p>
          <a:p>
            <a:endParaRPr lang="fr-FR" sz="2800" dirty="0">
              <a:solidFill>
                <a:schemeClr val="tx1"/>
              </a:solidFill>
            </a:endParaRPr>
          </a:p>
        </p:txBody>
      </p:sp>
    </p:spTree>
    <p:extLst>
      <p:ext uri="{BB962C8B-B14F-4D97-AF65-F5344CB8AC3E}">
        <p14:creationId xmlns:p14="http://schemas.microsoft.com/office/powerpoint/2010/main" val="28524123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Pourquoi parlons-nous de médiation ?</a:t>
            </a:r>
          </a:p>
        </p:txBody>
      </p:sp>
      <p:sp>
        <p:nvSpPr>
          <p:cNvPr id="3" name="Content Placeholder 2"/>
          <p:cNvSpPr>
            <a:spLocks noGrp="1"/>
          </p:cNvSpPr>
          <p:nvPr>
            <p:ph idx="1"/>
          </p:nvPr>
        </p:nvSpPr>
        <p:spPr>
          <a:xfrm>
            <a:off x="577516" y="1997242"/>
            <a:ext cx="10611852" cy="4311483"/>
          </a:xfrm>
        </p:spPr>
        <p:txBody>
          <a:bodyPr/>
          <a:lstStyle/>
          <a:p>
            <a:r>
              <a:rPr lang="fr-FR" sz="2400" dirty="0">
                <a:solidFill>
                  <a:schemeClr val="tx1"/>
                </a:solidFill>
              </a:rPr>
              <a:t>La médiation est fréquemment demandée aux intervenants par les survivantes de violence conjugale.</a:t>
            </a:r>
          </a:p>
          <a:p>
            <a:r>
              <a:rPr lang="fr-FR" sz="2400" b="1" dirty="0">
                <a:solidFill>
                  <a:schemeClr val="tx1"/>
                </a:solidFill>
              </a:rPr>
              <a:t>MAIS nous savons que...</a:t>
            </a:r>
          </a:p>
          <a:p>
            <a:r>
              <a:rPr lang="fr-FR" sz="2400" dirty="0">
                <a:solidFill>
                  <a:schemeClr val="tx1"/>
                </a:solidFill>
              </a:rPr>
              <a:t>La médiation est dangereuse pour les survivantes et les intervenants</a:t>
            </a:r>
          </a:p>
          <a:p>
            <a:r>
              <a:rPr lang="fr-FR" sz="2400" dirty="0">
                <a:solidFill>
                  <a:schemeClr val="tx1"/>
                </a:solidFill>
              </a:rPr>
              <a:t>Nous devons donc bien comprendre les risques et avoir des directives communes pour savoir ce que notre rôle peut et doit être.</a:t>
            </a:r>
          </a:p>
        </p:txBody>
      </p:sp>
    </p:spTree>
    <p:extLst>
      <p:ext uri="{BB962C8B-B14F-4D97-AF65-F5344CB8AC3E}">
        <p14:creationId xmlns:p14="http://schemas.microsoft.com/office/powerpoint/2010/main" val="15464021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222" y="2419659"/>
            <a:ext cx="4769556" cy="1719204"/>
          </a:xfrm>
        </p:spPr>
        <p:txBody>
          <a:bodyPr>
            <a:normAutofit fontScale="90000"/>
          </a:bodyPr>
          <a:lstStyle/>
          <a:p>
            <a:r>
              <a:rPr lang="fr-FR" smtClean="0"/>
              <a:t> Activité :</a:t>
            </a:r>
            <a:r>
              <a:t/>
            </a:r>
            <a:br/>
            <a:r>
              <a:rPr lang="fr-FR" smtClean="0"/>
              <a:t> Pourquoi pas dans le cadre de la violence conjugale ? </a:t>
            </a:r>
          </a:p>
        </p:txBody>
      </p:sp>
      <p:sp>
        <p:nvSpPr>
          <p:cNvPr id="7" name="Content Placeholder 6"/>
          <p:cNvSpPr>
            <a:spLocks noGrp="1"/>
          </p:cNvSpPr>
          <p:nvPr>
            <p:ph idx="1"/>
          </p:nvPr>
        </p:nvSpPr>
        <p:spPr/>
        <p:txBody>
          <a:bodyPr/>
          <a:lstStyle/>
          <a:p>
            <a:endParaRPr lang="en-US"/>
          </a:p>
        </p:txBody>
      </p:sp>
      <p:graphicFrame>
        <p:nvGraphicFramePr>
          <p:cNvPr id="4" name="Content Placeholder 3"/>
          <p:cNvGraphicFramePr>
            <a:graphicFrameLocks/>
          </p:cNvGraphicFramePr>
          <p:nvPr>
            <p:extLst>
              <p:ext uri="{D42A27DB-BD31-4B8C-83A1-F6EECF244321}">
                <p14:modId xmlns:p14="http://schemas.microsoft.com/office/powerpoint/2010/main" val="842771785"/>
              </p:ext>
            </p:extLst>
          </p:nvPr>
        </p:nvGraphicFramePr>
        <p:xfrm>
          <a:off x="6336838" y="721897"/>
          <a:ext cx="5686718" cy="5149514"/>
        </p:xfrm>
        <a:graphic>
          <a:graphicData uri="http://schemas.openxmlformats.org/drawingml/2006/table">
            <a:tbl>
              <a:tblPr firstRow="1" bandRow="1">
                <a:tableStyleId>{F5AB1C69-6EDB-4FF4-983F-18BD219EF322}</a:tableStyleId>
              </a:tblPr>
              <a:tblGrid>
                <a:gridCol w="5686718">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0"/>
                    </a:ext>
                  </a:extLst>
                </a:gridCol>
              </a:tblGrid>
              <a:tr h="731348">
                <a:tc>
                  <a:txBody>
                    <a:bodyPr/>
                    <a:lstStyle/>
                    <a:p>
                      <a:pPr algn="ctr"/>
                      <a:r>
                        <a:rPr lang="en-US" sz="2200" dirty="0"/>
                        <a:t>Éléments clés de la médiation</a:t>
                      </a:r>
                    </a:p>
                  </a:txBody>
                  <a:tcPr anchor="ctr">
                    <a:solidFill>
                      <a:schemeClr val="bg1">
                        <a:lumMod val="50000"/>
                      </a:schemeClr>
                    </a:solidFill>
                  </a:tcP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0"/>
                  </a:ext>
                </a:extLst>
              </a:tr>
              <a:tr h="746387">
                <a:tc>
                  <a:txBody>
                    <a:bodyPr/>
                    <a:lstStyle/>
                    <a:p>
                      <a:r>
                        <a:t>Nécessite un pouvoir égal de négociation, de discussion et de compromis</a:t>
                      </a:r>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1"/>
                  </a:ext>
                </a:extLst>
              </a:tr>
              <a:tr h="731348">
                <a:tc>
                  <a:txBody>
                    <a:bodyPr/>
                    <a:lstStyle/>
                    <a:p>
                      <a:r>
                        <a:t>Médiateur impartial</a:t>
                      </a:r>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2"/>
                  </a:ext>
                </a:extLst>
              </a:tr>
              <a:tr h="731348">
                <a:tc>
                  <a:txBody>
                    <a:bodyPr/>
                    <a:lstStyle/>
                    <a:p>
                      <a:r>
                        <a:t>Solution trouvée par le compromis</a:t>
                      </a:r>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3"/>
                  </a:ext>
                </a:extLst>
              </a:tr>
              <a:tr h="731348">
                <a:tc>
                  <a:txBody>
                    <a:bodyPr/>
                    <a:lstStyle/>
                    <a:p>
                      <a:r>
                        <a:t>Recherche une solution acceptable pour les deux parties</a:t>
                      </a:r>
                      <a:endParaRPr lang="fr-FR" dirty="0"/>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4"/>
                  </a:ext>
                </a:extLst>
              </a:tr>
              <a:tr h="746387">
                <a:tc>
                  <a:txBody>
                    <a:bodyPr/>
                    <a:lstStyle/>
                    <a:p>
                      <a:r>
                        <a:t>Souvent réalisée en privé, car cela est considéré comme une question « privée »</a:t>
                      </a:r>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5"/>
                  </a:ext>
                </a:extLst>
              </a:tr>
              <a:tr h="731348">
                <a:tc>
                  <a:txBody>
                    <a:bodyPr/>
                    <a:lstStyle/>
                    <a:p>
                      <a:r>
                        <a:t>Règles rarement clairement définies</a:t>
                      </a:r>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6"/>
                  </a:ext>
                </a:extLst>
              </a:tr>
            </a:tbl>
          </a:graphicData>
        </a:graphic>
      </p:graphicFrame>
    </p:spTree>
    <p:extLst>
      <p:ext uri="{BB962C8B-B14F-4D97-AF65-F5344CB8AC3E}">
        <p14:creationId xmlns:p14="http://schemas.microsoft.com/office/powerpoint/2010/main" val="20495480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Pourquoi pas dans le cadre de la violence conjugale ?</a:t>
            </a:r>
          </a:p>
        </p:txBody>
      </p:sp>
      <p:sp>
        <p:nvSpPr>
          <p:cNvPr id="7" name="Right Arrow 6"/>
          <p:cNvSpPr/>
          <p:nvPr/>
        </p:nvSpPr>
        <p:spPr>
          <a:xfrm>
            <a:off x="5879109" y="2026435"/>
            <a:ext cx="746339" cy="505839"/>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aphicFrame>
        <p:nvGraphicFramePr>
          <p:cNvPr id="10" name="Table 9"/>
          <p:cNvGraphicFramePr>
            <a:graphicFrameLocks noGrp="1"/>
          </p:cNvGraphicFramePr>
          <p:nvPr>
            <p:extLst>
              <p:ext uri="{D42A27DB-BD31-4B8C-83A1-F6EECF244321}">
                <p14:modId xmlns:p14="http://schemas.microsoft.com/office/powerpoint/2010/main" val="3886703859"/>
              </p:ext>
            </p:extLst>
          </p:nvPr>
        </p:nvGraphicFramePr>
        <p:xfrm>
          <a:off x="6630503" y="2529629"/>
          <a:ext cx="4860108" cy="914400"/>
        </p:xfrm>
        <a:graphic>
          <a:graphicData uri="http://schemas.openxmlformats.org/drawingml/2006/table">
            <a:tbl>
              <a:tblPr bandRow="1">
                <a:tableStyleId>{F5AB1C69-6EDB-4FF4-983F-18BD219EF322}</a:tableStyleId>
              </a:tblPr>
              <a:tblGrid>
                <a:gridCol w="4860108">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0"/>
                    </a:ext>
                  </a:extLst>
                </a:gridCol>
              </a:tblGrid>
              <a:tr h="6862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t>La violence conjugale se définit par un déséquilibre de pouvoir et un abus de pouvoir sur quelqu'un</a:t>
                      </a:r>
                    </a:p>
                  </a:txBody>
                  <a:tcPr>
                    <a:solidFill>
                      <a:schemeClr val="accent3">
                        <a:lumMod val="20000"/>
                        <a:lumOff val="80000"/>
                      </a:schemeClr>
                    </a:solidFill>
                  </a:tcP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0"/>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788244077"/>
              </p:ext>
            </p:extLst>
          </p:nvPr>
        </p:nvGraphicFramePr>
        <p:xfrm>
          <a:off x="6630503" y="5734412"/>
          <a:ext cx="4860108" cy="914400"/>
        </p:xfrm>
        <a:graphic>
          <a:graphicData uri="http://schemas.openxmlformats.org/drawingml/2006/table">
            <a:tbl>
              <a:tblPr bandRow="1">
                <a:tableStyleId>{F5AB1C69-6EDB-4FF4-983F-18BD219EF322}</a:tableStyleId>
              </a:tblPr>
              <a:tblGrid>
                <a:gridCol w="4860108">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0"/>
                    </a:ext>
                  </a:extLst>
                </a:gridCol>
              </a:tblGrid>
              <a:tr h="0">
                <a:tc>
                  <a:txBody>
                    <a:bodyPr/>
                    <a:lstStyle/>
                    <a:p>
                      <a:r>
                        <a:t>Plus facile pour l'agresseur d'exercer son pouvoir  ; peut donner lieu à des propos accusateurs envers la survivante</a:t>
                      </a:r>
                    </a:p>
                  </a:txBody>
                  <a:tcP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0"/>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926539666"/>
              </p:ext>
            </p:extLst>
          </p:nvPr>
        </p:nvGraphicFramePr>
        <p:xfrm>
          <a:off x="6630503" y="4436358"/>
          <a:ext cx="4860108" cy="914400"/>
        </p:xfrm>
        <a:graphic>
          <a:graphicData uri="http://schemas.openxmlformats.org/drawingml/2006/table">
            <a:tbl>
              <a:tblPr bandRow="1">
                <a:tableStyleId>{F5AB1C69-6EDB-4FF4-983F-18BD219EF322}</a:tableStyleId>
              </a:tblPr>
              <a:tblGrid>
                <a:gridCol w="4860108">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0"/>
                    </a:ext>
                  </a:extLst>
                </a:gridCol>
              </a:tblGrid>
              <a:tr h="0">
                <a:tc>
                  <a:txBody>
                    <a:bodyPr/>
                    <a:lstStyle/>
                    <a:p>
                      <a:r>
                        <a:t>Désir de l'agresseur de maintenir sa domination et son pouvoir contre le souhait de la survivante de mettre fin aux violences</a:t>
                      </a:r>
                      <a:endParaRPr lang="fr-FR" dirty="0"/>
                    </a:p>
                  </a:txBody>
                  <a:tcP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0"/>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419206303"/>
              </p:ext>
            </p:extLst>
          </p:nvPr>
        </p:nvGraphicFramePr>
        <p:xfrm>
          <a:off x="6630503" y="3215853"/>
          <a:ext cx="4860108" cy="634735"/>
        </p:xfrm>
        <a:graphic>
          <a:graphicData uri="http://schemas.openxmlformats.org/drawingml/2006/table">
            <a:tbl>
              <a:tblPr bandRow="1">
                <a:tableStyleId>{F5AB1C69-6EDB-4FF4-983F-18BD219EF322}</a:tableStyleId>
              </a:tblPr>
              <a:tblGrid>
                <a:gridCol w="4860108">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0"/>
                    </a:ext>
                  </a:extLst>
                </a:gridCol>
              </a:tblGrid>
              <a:tr h="634735">
                <a:tc>
                  <a:txBody>
                    <a:bodyPr/>
                    <a:lstStyle/>
                    <a:p>
                      <a:r>
                        <a:t>Difficile de trouver quelqu'un qui soit impartial</a:t>
                      </a:r>
                      <a:endParaRPr lang="fr-FR" dirty="0"/>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0"/>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484894073"/>
              </p:ext>
            </p:extLst>
          </p:nvPr>
        </p:nvGraphicFramePr>
        <p:xfrm>
          <a:off x="6630503" y="5094493"/>
          <a:ext cx="4860108" cy="621864"/>
        </p:xfrm>
        <a:graphic>
          <a:graphicData uri="http://schemas.openxmlformats.org/drawingml/2006/table">
            <a:tbl>
              <a:tblPr bandRow="1">
                <a:tableStyleId>{F5AB1C69-6EDB-4FF4-983F-18BD219EF322}</a:tableStyleId>
              </a:tblPr>
              <a:tblGrid>
                <a:gridCol w="4860108">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0"/>
                    </a:ext>
                  </a:extLst>
                </a:gridCol>
              </a:tblGrid>
              <a:tr h="6218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t>Absence de redevabilité</a:t>
                      </a:r>
                    </a:p>
                  </a:txBody>
                  <a:tcPr anchor="ctr">
                    <a:solidFill>
                      <a:schemeClr val="accent3">
                        <a:lumMod val="20000"/>
                        <a:lumOff val="80000"/>
                      </a:schemeClr>
                    </a:solidFill>
                  </a:tcP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0"/>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2804568131"/>
              </p:ext>
            </p:extLst>
          </p:nvPr>
        </p:nvGraphicFramePr>
        <p:xfrm>
          <a:off x="6630503" y="3864317"/>
          <a:ext cx="4860108" cy="640080"/>
        </p:xfrm>
        <a:graphic>
          <a:graphicData uri="http://schemas.openxmlformats.org/drawingml/2006/table">
            <a:tbl>
              <a:tblPr bandRow="1">
                <a:tableStyleId>{F5AB1C69-6EDB-4FF4-983F-18BD219EF322}</a:tableStyleId>
              </a:tblPr>
              <a:tblGrid>
                <a:gridCol w="4860108">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0"/>
                    </a:ext>
                  </a:extLst>
                </a:gridCol>
              </a:tblGrid>
              <a:tr h="55203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t>Vous ne pouvez pas faire de compromis sur la violence</a:t>
                      </a:r>
                    </a:p>
                  </a:txBody>
                  <a:tcPr anchor="ctr">
                    <a:solidFill>
                      <a:schemeClr val="accent3">
                        <a:lumMod val="20000"/>
                        <a:lumOff val="80000"/>
                      </a:schemeClr>
                    </a:solidFill>
                  </a:tcP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0"/>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1818090810"/>
              </p:ext>
            </p:extLst>
          </p:nvPr>
        </p:nvGraphicFramePr>
        <p:xfrm>
          <a:off x="6630503" y="1852863"/>
          <a:ext cx="4871686" cy="663037"/>
        </p:xfrm>
        <a:graphic>
          <a:graphicData uri="http://schemas.openxmlformats.org/drawingml/2006/table">
            <a:tbl>
              <a:tblPr firstRow="1" bandRow="1">
                <a:tableStyleId>{F5AB1C69-6EDB-4FF4-983F-18BD219EF322}</a:tableStyleId>
              </a:tblPr>
              <a:tblGrid>
                <a:gridCol w="4871686">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0"/>
                    </a:ext>
                  </a:extLst>
                </a:gridCol>
              </a:tblGrid>
              <a:tr h="663037">
                <a:tc>
                  <a:txBody>
                    <a:bodyPr/>
                    <a:lstStyle/>
                    <a:p>
                      <a:pPr algn="ctr"/>
                      <a:r>
                        <a:rPr lang="en-US" sz="2200" dirty="0"/>
                        <a:t>Risques en cas de violences conjugales</a:t>
                      </a:r>
                      <a:endParaRPr lang="fr-FR" sz="2200" dirty="0"/>
                    </a:p>
                  </a:txBody>
                  <a:tcPr anchor="ctr">
                    <a:solidFill>
                      <a:schemeClr val="bg1">
                        <a:lumMod val="50000"/>
                      </a:schemeClr>
                    </a:solidFill>
                  </a:tcP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0"/>
                  </a:ext>
                </a:extLst>
              </a:tr>
            </a:tbl>
          </a:graphicData>
        </a:graphic>
      </p:graphicFrame>
      <p:graphicFrame>
        <p:nvGraphicFramePr>
          <p:cNvPr id="18" name="Content Placeholder 3"/>
          <p:cNvGraphicFramePr>
            <a:graphicFrameLocks/>
          </p:cNvGraphicFramePr>
          <p:nvPr>
            <p:extLst>
              <p:ext uri="{D42A27DB-BD31-4B8C-83A1-F6EECF244321}">
                <p14:modId xmlns:p14="http://schemas.microsoft.com/office/powerpoint/2010/main" val="842771785"/>
              </p:ext>
            </p:extLst>
          </p:nvPr>
        </p:nvGraphicFramePr>
        <p:xfrm>
          <a:off x="393238" y="1708486"/>
          <a:ext cx="5357857" cy="4716379"/>
        </p:xfrm>
        <a:graphic>
          <a:graphicData uri="http://schemas.openxmlformats.org/drawingml/2006/table">
            <a:tbl>
              <a:tblPr firstRow="1" bandRow="1">
                <a:tableStyleId>{F5AB1C69-6EDB-4FF4-983F-18BD219EF322}</a:tableStyleId>
              </a:tblPr>
              <a:tblGrid>
                <a:gridCol w="5357857">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0"/>
                    </a:ext>
                  </a:extLst>
                </a:gridCol>
              </a:tblGrid>
              <a:tr h="669833">
                <a:tc>
                  <a:txBody>
                    <a:bodyPr/>
                    <a:lstStyle/>
                    <a:p>
                      <a:pPr algn="ctr"/>
                      <a:r>
                        <a:rPr lang="en-US" sz="2200" dirty="0"/>
                        <a:t>Éléments clés de la médiation</a:t>
                      </a:r>
                    </a:p>
                  </a:txBody>
                  <a:tcPr anchor="ctr">
                    <a:solidFill>
                      <a:schemeClr val="bg1">
                        <a:lumMod val="50000"/>
                      </a:schemeClr>
                    </a:solidFill>
                  </a:tcP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0"/>
                  </a:ext>
                </a:extLst>
              </a:tr>
              <a:tr h="683607">
                <a:tc>
                  <a:txBody>
                    <a:bodyPr/>
                    <a:lstStyle/>
                    <a:p>
                      <a:r>
                        <a:t>Nécessite un pouvoir égal de négociation, de discussion et de compromis</a:t>
                      </a:r>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1"/>
                  </a:ext>
                </a:extLst>
              </a:tr>
              <a:tr h="669833">
                <a:tc>
                  <a:txBody>
                    <a:bodyPr/>
                    <a:lstStyle/>
                    <a:p>
                      <a:r>
                        <a:t>Médiateur impartial</a:t>
                      </a:r>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2"/>
                  </a:ext>
                </a:extLst>
              </a:tr>
              <a:tr h="669833">
                <a:tc>
                  <a:txBody>
                    <a:bodyPr/>
                    <a:lstStyle/>
                    <a:p>
                      <a:r>
                        <a:t>Solution trouvée par le compromis</a:t>
                      </a:r>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3"/>
                  </a:ext>
                </a:extLst>
              </a:tr>
              <a:tr h="669833">
                <a:tc>
                  <a:txBody>
                    <a:bodyPr/>
                    <a:lstStyle/>
                    <a:p>
                      <a:r>
                        <a:t>Recherche une solution acceptable pour les deux parties</a:t>
                      </a:r>
                      <a:endParaRPr lang="fr-FR" dirty="0"/>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4"/>
                  </a:ext>
                </a:extLst>
              </a:tr>
              <a:tr h="683607">
                <a:tc>
                  <a:txBody>
                    <a:bodyPr/>
                    <a:lstStyle/>
                    <a:p>
                      <a:r>
                        <a:t>Souvent réalisée en privé, car cela est considéré comme une question « privée »</a:t>
                      </a:r>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5"/>
                  </a:ext>
                </a:extLst>
              </a:tr>
              <a:tr h="669833">
                <a:tc>
                  <a:txBody>
                    <a:bodyPr/>
                    <a:lstStyle/>
                    <a:p>
                      <a:r>
                        <a:t>Règles rarement clairement définies</a:t>
                      </a:r>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6"/>
                  </a:ext>
                </a:extLst>
              </a:tr>
            </a:tbl>
          </a:graphicData>
        </a:graphic>
      </p:graphicFrame>
    </p:spTree>
    <p:extLst>
      <p:ext uri="{BB962C8B-B14F-4D97-AF65-F5344CB8AC3E}">
        <p14:creationId xmlns:p14="http://schemas.microsoft.com/office/powerpoint/2010/main" val="41707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Risques supplémentaires</a:t>
            </a:r>
          </a:p>
        </p:txBody>
      </p:sp>
      <p:sp>
        <p:nvSpPr>
          <p:cNvPr id="3" name="Content Placeholder 2"/>
          <p:cNvSpPr>
            <a:spLocks noGrp="1"/>
          </p:cNvSpPr>
          <p:nvPr>
            <p:ph idx="1"/>
          </p:nvPr>
        </p:nvSpPr>
        <p:spPr/>
        <p:txBody>
          <a:bodyPr/>
          <a:lstStyle/>
          <a:p>
            <a:pPr marL="457200" indent="-457200">
              <a:buFont typeface="Arial" pitchFamily="34" charset="0"/>
              <a:buChar char="•"/>
            </a:pPr>
            <a:r>
              <a:rPr lang="fr-FR" dirty="0">
                <a:solidFill>
                  <a:schemeClr val="tx1"/>
                </a:solidFill>
              </a:rPr>
              <a:t>Propos accusateurs envers les survivantes</a:t>
            </a:r>
          </a:p>
          <a:p>
            <a:pPr marL="457200" indent="-457200">
              <a:buFont typeface="Arial" pitchFamily="34" charset="0"/>
              <a:buChar char="•"/>
            </a:pPr>
            <a:r>
              <a:rPr lang="fr-FR" dirty="0">
                <a:solidFill>
                  <a:schemeClr val="tx1"/>
                </a:solidFill>
              </a:rPr>
              <a:t>En tant qu'intervenant, vous pouvez risquer d'être perçu comme prenant parti pour l'agresseur</a:t>
            </a:r>
          </a:p>
          <a:p>
            <a:pPr marL="457200" indent="-457200">
              <a:buFont typeface="Arial" pitchFamily="34" charset="0"/>
              <a:buChar char="•"/>
            </a:pPr>
            <a:r>
              <a:rPr lang="fr-FR" dirty="0">
                <a:solidFill>
                  <a:schemeClr val="tx1"/>
                </a:solidFill>
              </a:rPr>
              <a:t>Votre implication dans le processus peut être considérée comme l'approbation que la médiation est une « bonne » solution pour les cas de violence conjugale</a:t>
            </a:r>
          </a:p>
          <a:p>
            <a:pPr marL="457200" indent="-457200">
              <a:buFont typeface="Arial" pitchFamily="34" charset="0"/>
              <a:buChar char="•"/>
            </a:pPr>
            <a:r>
              <a:rPr lang="fr-FR" dirty="0">
                <a:solidFill>
                  <a:schemeClr val="tx1"/>
                </a:solidFill>
              </a:rPr>
              <a:t>Risques accrus pour la sécurité de la survivante et de l'intervenant – Risques élevés que les actes de violence augmentent après le processus.</a:t>
            </a:r>
          </a:p>
        </p:txBody>
      </p:sp>
    </p:spTree>
    <p:extLst>
      <p:ext uri="{BB962C8B-B14F-4D97-AF65-F5344CB8AC3E}">
        <p14:creationId xmlns:p14="http://schemas.microsoft.com/office/powerpoint/2010/main" val="16957302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Position sur la médiation POUR les violence conjugale</a:t>
            </a:r>
          </a:p>
        </p:txBody>
      </p:sp>
      <p:sp>
        <p:nvSpPr>
          <p:cNvPr id="3" name="Content Placeholder 2"/>
          <p:cNvSpPr>
            <a:spLocks noGrp="1"/>
          </p:cNvSpPr>
          <p:nvPr>
            <p:ph idx="1"/>
          </p:nvPr>
        </p:nvSpPr>
        <p:spPr>
          <a:xfrm>
            <a:off x="903621" y="2334126"/>
            <a:ext cx="10309809" cy="3513221"/>
          </a:xfrm>
        </p:spPr>
        <p:txBody>
          <a:bodyPr/>
          <a:lstStyle/>
          <a:p>
            <a:r>
              <a:rPr lang="fr-FR" sz="2800" b="1" dirty="0">
                <a:solidFill>
                  <a:schemeClr val="tx1"/>
                </a:solidFill>
              </a:rPr>
              <a:t>Elle n'est PAS RECOMMANDÉE</a:t>
            </a:r>
          </a:p>
          <a:p>
            <a:endParaRPr lang="fr-FR" sz="2800" dirty="0">
              <a:solidFill>
                <a:schemeClr val="tx1"/>
              </a:solidFill>
            </a:endParaRPr>
          </a:p>
          <a:p>
            <a:r>
              <a:rPr lang="fr-FR" sz="2800" dirty="0">
                <a:solidFill>
                  <a:schemeClr val="tx1"/>
                </a:solidFill>
              </a:rPr>
              <a:t>Nous savons qu'une médiation dans les cas de violence conjugale est difficile sinon impossible à mener en raison du déséquilibre de pouvoir entre les agresseurs violents et celles qu'ils maltraitent.</a:t>
            </a:r>
          </a:p>
        </p:txBody>
      </p:sp>
    </p:spTree>
    <p:extLst>
      <p:ext uri="{BB962C8B-B14F-4D97-AF65-F5344CB8AC3E}">
        <p14:creationId xmlns:p14="http://schemas.microsoft.com/office/powerpoint/2010/main" val="313665653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5215</TotalTime>
  <Words>2407</Words>
  <Application>Microsoft Office PowerPoint</Application>
  <PresentationFormat>Custom</PresentationFormat>
  <Paragraphs>264</Paragraphs>
  <Slides>19</Slides>
  <Notes>19</Notes>
  <HiddenSlides>0</HiddenSlides>
  <MMClips>0</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IRC-Module-Template-V2</vt:lpstr>
      <vt:lpstr>1_IRC-Module-Template-V2</vt:lpstr>
      <vt:lpstr>PowerPoint Presentation</vt:lpstr>
      <vt:lpstr>Lla GESTION DES CAS de violence conjugaleperpetrée sur les femmes et les filles : MÉDIATION</vt:lpstr>
      <vt:lpstr>Objectifs</vt:lpstr>
      <vt:lpstr>Qu'est-ce que la médiation ?</vt:lpstr>
      <vt:lpstr>Pourquoi parlons-nous de médiation ?</vt:lpstr>
      <vt:lpstr> Activité :  Pourquoi pas dans le cadre de la violence conjugale ? </vt:lpstr>
      <vt:lpstr>Pourquoi pas dans le cadre de la violence conjugale ?</vt:lpstr>
      <vt:lpstr>Risques supplémentaires</vt:lpstr>
      <vt:lpstr>Position sur la médiation POUR les violence conjugale</vt:lpstr>
      <vt:lpstr>Discuter des risques avec les survivantes</vt:lpstr>
      <vt:lpstr>La médiation a lieu... Que se passe-t-il ensuite ?</vt:lpstr>
      <vt:lpstr>Rôle de l'intervenant</vt:lpstr>
      <vt:lpstr>Avantages de l'implication de l'intervenant</vt:lpstr>
      <vt:lpstr>Activité :  Discussion des risques de la médiation </vt:lpstr>
      <vt:lpstr>Avant la médiation</vt:lpstr>
      <vt:lpstr>Pendant la médiation</vt:lpstr>
      <vt:lpstr>Après la médiation</vt:lpstr>
      <vt:lpstr>Activité : Récapitulatif </vt:lpstr>
      <vt:lpstr>Conclusion</vt:lpstr>
    </vt:vector>
  </TitlesOfParts>
  <Company>IRC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Supervision for Survivor-centered Case management</dc:title>
  <dc:creator>Jessica Dalpe</dc:creator>
  <cp:lastModifiedBy>Yuli</cp:lastModifiedBy>
  <cp:revision>177</cp:revision>
  <dcterms:created xsi:type="dcterms:W3CDTF">2016-02-10T17:10:11Z</dcterms:created>
  <dcterms:modified xsi:type="dcterms:W3CDTF">2017-07-20T23:08:25Z</dcterms:modified>
</cp:coreProperties>
</file>